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8"/>
  </p:notesMasterIdLst>
  <p:handoutMasterIdLst>
    <p:handoutMasterId r:id="rId29"/>
  </p:handoutMasterIdLst>
  <p:sldIdLst>
    <p:sldId id="256" r:id="rId2"/>
    <p:sldId id="415" r:id="rId3"/>
    <p:sldId id="416" r:id="rId4"/>
    <p:sldId id="417" r:id="rId5"/>
    <p:sldId id="418" r:id="rId6"/>
    <p:sldId id="419" r:id="rId7"/>
    <p:sldId id="420" r:id="rId8"/>
    <p:sldId id="421" r:id="rId9"/>
    <p:sldId id="438" r:id="rId10"/>
    <p:sldId id="431" r:id="rId11"/>
    <p:sldId id="433" r:id="rId12"/>
    <p:sldId id="422" r:id="rId13"/>
    <p:sldId id="423" r:id="rId14"/>
    <p:sldId id="424" r:id="rId15"/>
    <p:sldId id="439" r:id="rId16"/>
    <p:sldId id="440" r:id="rId17"/>
    <p:sldId id="441" r:id="rId18"/>
    <p:sldId id="425" r:id="rId19"/>
    <p:sldId id="426" r:id="rId20"/>
    <p:sldId id="434" r:id="rId21"/>
    <p:sldId id="427" r:id="rId22"/>
    <p:sldId id="428" r:id="rId23"/>
    <p:sldId id="429" r:id="rId24"/>
    <p:sldId id="430" r:id="rId25"/>
    <p:sldId id="436" r:id="rId26"/>
    <p:sldId id="435" r:id="rId27"/>
  </p:sldIdLst>
  <p:sldSz cx="9144000" cy="6858000" type="screen4x3"/>
  <p:notesSz cx="10234613" cy="7099300"/>
  <p:defaultTextStyle>
    <a:defPPr>
      <a:defRPr lang="tr-TR"/>
    </a:defPPr>
    <a:lvl1pPr algn="l" rtl="0" fontAlgn="base">
      <a:spcBef>
        <a:spcPct val="0"/>
      </a:spcBef>
      <a:spcAft>
        <a:spcPct val="0"/>
      </a:spcAft>
      <a:defRPr sz="3200" kern="1200">
        <a:solidFill>
          <a:schemeClr val="tx1"/>
        </a:solidFill>
        <a:latin typeface="Palatino Linotype" pitchFamily="18" charset="0"/>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66FF33"/>
    <a:srgbClr val="3333FF"/>
    <a:srgbClr val="990033"/>
    <a:srgbClr val="FF6600"/>
    <a:srgbClr val="FF00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241" autoAdjust="0"/>
  </p:normalViewPr>
  <p:slideViewPr>
    <p:cSldViewPr>
      <p:cViewPr>
        <p:scale>
          <a:sx n="90" d="100"/>
          <a:sy n="90" d="100"/>
        </p:scale>
        <p:origin x="-51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1254" y="-84"/>
      </p:cViewPr>
      <p:guideLst>
        <p:guide orient="horz" pos="2236"/>
        <p:guide pos="32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atin typeface="Arial" pitchFamily="34" charset="0"/>
              </a:defRPr>
            </a:lvl1pPr>
          </a:lstStyle>
          <a:p>
            <a:pPr>
              <a:defRPr/>
            </a:pPr>
            <a:endParaRPr lang="tr-TR"/>
          </a:p>
        </p:txBody>
      </p:sp>
      <p:sp>
        <p:nvSpPr>
          <p:cNvPr id="129027" name="Rectangle 3"/>
          <p:cNvSpPr>
            <a:spLocks noGrp="1" noChangeArrowheads="1"/>
          </p:cNvSpPr>
          <p:nvPr>
            <p:ph type="dt" sz="quarter" idx="1"/>
          </p:nvPr>
        </p:nvSpPr>
        <p:spPr bwMode="auto">
          <a:xfrm>
            <a:off x="5797550" y="0"/>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atin typeface="Arial" pitchFamily="34" charset="0"/>
              </a:defRPr>
            </a:lvl1pPr>
          </a:lstStyle>
          <a:p>
            <a:pPr>
              <a:defRPr/>
            </a:pPr>
            <a:endParaRPr lang="tr-TR"/>
          </a:p>
        </p:txBody>
      </p:sp>
      <p:sp>
        <p:nvSpPr>
          <p:cNvPr id="129028" name="Rectangle 4"/>
          <p:cNvSpPr>
            <a:spLocks noGrp="1" noChangeArrowheads="1"/>
          </p:cNvSpPr>
          <p:nvPr>
            <p:ph type="ftr" sz="quarter" idx="2"/>
          </p:nvPr>
        </p:nvSpPr>
        <p:spPr bwMode="auto">
          <a:xfrm>
            <a:off x="0" y="6742113"/>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atin typeface="Arial" pitchFamily="34" charset="0"/>
              </a:defRPr>
            </a:lvl1pPr>
          </a:lstStyle>
          <a:p>
            <a:pPr>
              <a:defRPr/>
            </a:pPr>
            <a:endParaRPr lang="tr-TR"/>
          </a:p>
        </p:txBody>
      </p:sp>
      <p:sp>
        <p:nvSpPr>
          <p:cNvPr id="129029" name="Rectangle 5"/>
          <p:cNvSpPr>
            <a:spLocks noGrp="1" noChangeArrowheads="1"/>
          </p:cNvSpPr>
          <p:nvPr>
            <p:ph type="sldNum" sz="quarter" idx="3"/>
          </p:nvPr>
        </p:nvSpPr>
        <p:spPr bwMode="auto">
          <a:xfrm>
            <a:off x="5797550" y="6742113"/>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atin typeface="Arial" pitchFamily="34" charset="0"/>
              </a:defRPr>
            </a:lvl1pPr>
          </a:lstStyle>
          <a:p>
            <a:pPr>
              <a:defRPr/>
            </a:pPr>
            <a:fld id="{580C8CDC-F706-4E85-AA1F-D6A8726CF197}" type="slidenum">
              <a:rPr lang="tr-TR"/>
              <a:pPr>
                <a:defRPr/>
              </a:pPr>
              <a:t>‹#›</a:t>
            </a:fld>
            <a:endParaRPr lang="tr-TR"/>
          </a:p>
        </p:txBody>
      </p:sp>
    </p:spTree>
    <p:extLst>
      <p:ext uri="{BB962C8B-B14F-4D97-AF65-F5344CB8AC3E}">
        <p14:creationId xmlns:p14="http://schemas.microsoft.com/office/powerpoint/2010/main" val="1233178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atin typeface="Arial" pitchFamily="34" charset="0"/>
              </a:defRPr>
            </a:lvl1pPr>
          </a:lstStyle>
          <a:p>
            <a:pPr>
              <a:defRPr/>
            </a:pPr>
            <a:endParaRPr lang="tr-TR"/>
          </a:p>
        </p:txBody>
      </p:sp>
      <p:sp>
        <p:nvSpPr>
          <p:cNvPr id="79875" name="Rectangle 3"/>
          <p:cNvSpPr>
            <a:spLocks noGrp="1" noChangeArrowheads="1"/>
          </p:cNvSpPr>
          <p:nvPr>
            <p:ph type="dt" idx="1"/>
          </p:nvPr>
        </p:nvSpPr>
        <p:spPr bwMode="auto">
          <a:xfrm>
            <a:off x="5797550" y="0"/>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atin typeface="Arial" pitchFamily="34" charset="0"/>
              </a:defRPr>
            </a:lvl1pPr>
          </a:lstStyle>
          <a:p>
            <a:pPr>
              <a:defRPr/>
            </a:pPr>
            <a:endParaRPr lang="tr-TR"/>
          </a:p>
        </p:txBody>
      </p:sp>
      <p:sp>
        <p:nvSpPr>
          <p:cNvPr id="8196" name="Rectangle 4"/>
          <p:cNvSpPr>
            <a:spLocks noGrp="1" noRot="1" noChangeAspect="1" noChangeArrowheads="1" noTextEdit="1"/>
          </p:cNvSpPr>
          <p:nvPr>
            <p:ph type="sldImg" idx="2"/>
          </p:nvPr>
        </p:nvSpPr>
        <p:spPr bwMode="auto">
          <a:xfrm>
            <a:off x="3341688" y="531813"/>
            <a:ext cx="3549650" cy="26622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9877" name="Rectangle 5"/>
          <p:cNvSpPr>
            <a:spLocks noGrp="1" noChangeArrowheads="1"/>
          </p:cNvSpPr>
          <p:nvPr>
            <p:ph type="body" sz="quarter" idx="3"/>
          </p:nvPr>
        </p:nvSpPr>
        <p:spPr bwMode="auto">
          <a:xfrm>
            <a:off x="1023938" y="3371850"/>
            <a:ext cx="8186737" cy="319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tr-TR" noProof="0" smtClean="0"/>
              <a:t>Click to edit Master text styles</a:t>
            </a:r>
          </a:p>
          <a:p>
            <a:pPr lvl="1"/>
            <a:r>
              <a:rPr lang="tr-TR" noProof="0" smtClean="0"/>
              <a:t>Second level</a:t>
            </a:r>
          </a:p>
          <a:p>
            <a:pPr lvl="2"/>
            <a:r>
              <a:rPr lang="tr-TR" noProof="0" smtClean="0"/>
              <a:t>Third level</a:t>
            </a:r>
          </a:p>
          <a:p>
            <a:pPr lvl="3"/>
            <a:r>
              <a:rPr lang="tr-TR" noProof="0" smtClean="0"/>
              <a:t>Fourth level</a:t>
            </a:r>
          </a:p>
          <a:p>
            <a:pPr lvl="4"/>
            <a:r>
              <a:rPr lang="tr-TR" noProof="0" smtClean="0"/>
              <a:t>Fifth level</a:t>
            </a:r>
          </a:p>
        </p:txBody>
      </p:sp>
      <p:sp>
        <p:nvSpPr>
          <p:cNvPr id="79878" name="Rectangle 6"/>
          <p:cNvSpPr>
            <a:spLocks noGrp="1" noChangeArrowheads="1"/>
          </p:cNvSpPr>
          <p:nvPr>
            <p:ph type="ftr" sz="quarter" idx="4"/>
          </p:nvPr>
        </p:nvSpPr>
        <p:spPr bwMode="auto">
          <a:xfrm>
            <a:off x="0" y="6742113"/>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atin typeface="Arial" pitchFamily="34" charset="0"/>
              </a:defRPr>
            </a:lvl1pPr>
          </a:lstStyle>
          <a:p>
            <a:pPr>
              <a:defRPr/>
            </a:pPr>
            <a:endParaRPr lang="tr-TR"/>
          </a:p>
        </p:txBody>
      </p:sp>
      <p:sp>
        <p:nvSpPr>
          <p:cNvPr id="79879" name="Rectangle 7"/>
          <p:cNvSpPr>
            <a:spLocks noGrp="1" noChangeArrowheads="1"/>
          </p:cNvSpPr>
          <p:nvPr>
            <p:ph type="sldNum" sz="quarter" idx="5"/>
          </p:nvPr>
        </p:nvSpPr>
        <p:spPr bwMode="auto">
          <a:xfrm>
            <a:off x="5797550" y="6742113"/>
            <a:ext cx="44354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atin typeface="Arial" pitchFamily="34" charset="0"/>
              </a:defRPr>
            </a:lvl1pPr>
          </a:lstStyle>
          <a:p>
            <a:pPr>
              <a:defRPr/>
            </a:pPr>
            <a:fld id="{6E6A70A7-E1FB-4905-80A6-5EAF6AAAD720}" type="slidenum">
              <a:rPr lang="tr-TR"/>
              <a:pPr>
                <a:defRPr/>
              </a:pPr>
              <a:t>‹#›</a:t>
            </a:fld>
            <a:endParaRPr lang="tr-TR"/>
          </a:p>
        </p:txBody>
      </p:sp>
    </p:spTree>
    <p:extLst>
      <p:ext uri="{BB962C8B-B14F-4D97-AF65-F5344CB8AC3E}">
        <p14:creationId xmlns:p14="http://schemas.microsoft.com/office/powerpoint/2010/main" val="3971790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p:spPr>
        <p:txBody>
          <a:bodyPr/>
          <a:lstStyle/>
          <a:p>
            <a:pPr eaLnBrk="1" hangingPunct="1"/>
            <a:endParaRPr lang="en-US" smtClean="0">
              <a:latin typeface="Arial" charset="0"/>
            </a:endParaRPr>
          </a:p>
        </p:txBody>
      </p:sp>
      <p:sp>
        <p:nvSpPr>
          <p:cNvPr id="9220" name="Slide Number Placeholder 3"/>
          <p:cNvSpPr>
            <a:spLocks noGrp="1"/>
          </p:cNvSpPr>
          <p:nvPr>
            <p:ph type="sldNum" sz="quarter" idx="5"/>
          </p:nvPr>
        </p:nvSpPr>
        <p:spPr>
          <a:noFill/>
        </p:spPr>
        <p:txBody>
          <a:bodyPr/>
          <a:lstStyle>
            <a:lvl1pPr defTabSz="990600" eaLnBrk="0" hangingPunct="0">
              <a:defRPr sz="3200">
                <a:solidFill>
                  <a:schemeClr val="tx1"/>
                </a:solidFill>
                <a:latin typeface="Palatino Linotype" pitchFamily="18" charset="0"/>
              </a:defRPr>
            </a:lvl1pPr>
            <a:lvl2pPr marL="742950" indent="-285750" defTabSz="990600" eaLnBrk="0" hangingPunct="0">
              <a:defRPr sz="3200">
                <a:solidFill>
                  <a:schemeClr val="tx1"/>
                </a:solidFill>
                <a:latin typeface="Palatino Linotype" pitchFamily="18" charset="0"/>
              </a:defRPr>
            </a:lvl2pPr>
            <a:lvl3pPr marL="1143000" indent="-228600" defTabSz="990600" eaLnBrk="0" hangingPunct="0">
              <a:defRPr sz="3200">
                <a:solidFill>
                  <a:schemeClr val="tx1"/>
                </a:solidFill>
                <a:latin typeface="Palatino Linotype" pitchFamily="18" charset="0"/>
              </a:defRPr>
            </a:lvl3pPr>
            <a:lvl4pPr marL="1600200" indent="-228600" defTabSz="990600" eaLnBrk="0" hangingPunct="0">
              <a:defRPr sz="3200">
                <a:solidFill>
                  <a:schemeClr val="tx1"/>
                </a:solidFill>
                <a:latin typeface="Palatino Linotype" pitchFamily="18" charset="0"/>
              </a:defRPr>
            </a:lvl4pPr>
            <a:lvl5pPr marL="2057400" indent="-228600" defTabSz="990600" eaLnBrk="0" hangingPunct="0">
              <a:defRPr sz="3200">
                <a:solidFill>
                  <a:schemeClr val="tx1"/>
                </a:solidFill>
                <a:latin typeface="Palatino Linotype" pitchFamily="18" charset="0"/>
              </a:defRPr>
            </a:lvl5pPr>
            <a:lvl6pPr marL="2514600" indent="-228600" defTabSz="990600" eaLnBrk="0" fontAlgn="base" hangingPunct="0">
              <a:spcBef>
                <a:spcPct val="0"/>
              </a:spcBef>
              <a:spcAft>
                <a:spcPct val="0"/>
              </a:spcAft>
              <a:defRPr sz="3200">
                <a:solidFill>
                  <a:schemeClr val="tx1"/>
                </a:solidFill>
                <a:latin typeface="Palatino Linotype" pitchFamily="18" charset="0"/>
              </a:defRPr>
            </a:lvl6pPr>
            <a:lvl7pPr marL="2971800" indent="-228600" defTabSz="990600" eaLnBrk="0" fontAlgn="base" hangingPunct="0">
              <a:spcBef>
                <a:spcPct val="0"/>
              </a:spcBef>
              <a:spcAft>
                <a:spcPct val="0"/>
              </a:spcAft>
              <a:defRPr sz="3200">
                <a:solidFill>
                  <a:schemeClr val="tx1"/>
                </a:solidFill>
                <a:latin typeface="Palatino Linotype" pitchFamily="18" charset="0"/>
              </a:defRPr>
            </a:lvl7pPr>
            <a:lvl8pPr marL="3429000" indent="-228600" defTabSz="990600" eaLnBrk="0" fontAlgn="base" hangingPunct="0">
              <a:spcBef>
                <a:spcPct val="0"/>
              </a:spcBef>
              <a:spcAft>
                <a:spcPct val="0"/>
              </a:spcAft>
              <a:defRPr sz="3200">
                <a:solidFill>
                  <a:schemeClr val="tx1"/>
                </a:solidFill>
                <a:latin typeface="Palatino Linotype" pitchFamily="18" charset="0"/>
              </a:defRPr>
            </a:lvl8pPr>
            <a:lvl9pPr marL="3886200" indent="-228600" defTabSz="990600" eaLnBrk="0" fontAlgn="base" hangingPunct="0">
              <a:spcBef>
                <a:spcPct val="0"/>
              </a:spcBef>
              <a:spcAft>
                <a:spcPct val="0"/>
              </a:spcAft>
              <a:defRPr sz="3200">
                <a:solidFill>
                  <a:schemeClr val="tx1"/>
                </a:solidFill>
                <a:latin typeface="Palatino Linotype" pitchFamily="18" charset="0"/>
              </a:defRPr>
            </a:lvl9pPr>
          </a:lstStyle>
          <a:p>
            <a:pPr eaLnBrk="1" hangingPunct="1"/>
            <a:fld id="{12987E9A-3093-4C6F-990E-D65C2C62495E}" type="slidenum">
              <a:rPr lang="tr-TR" sz="1300" smtClean="0">
                <a:latin typeface="Arial" charset="0"/>
              </a:rPr>
              <a:pPr eaLnBrk="1" hangingPunct="1"/>
              <a:t>3</a:t>
            </a:fld>
            <a:endParaRPr lang="tr-TR" sz="13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36883" name="Rectangle 19"/>
          <p:cNvSpPr>
            <a:spLocks noGrp="1" noChangeArrowheads="1"/>
          </p:cNvSpPr>
          <p:nvPr>
            <p:ph type="ctrTitle"/>
          </p:nvPr>
        </p:nvSpPr>
        <p:spPr>
          <a:xfrm>
            <a:off x="2971800" y="1828800"/>
            <a:ext cx="6019800" cy="2209800"/>
          </a:xfrm>
        </p:spPr>
        <p:txBody>
          <a:bodyPr/>
          <a:lstStyle>
            <a:lvl1pPr>
              <a:defRPr sz="4800">
                <a:solidFill>
                  <a:srgbClr val="FFFFFF"/>
                </a:solidFill>
                <a:latin typeface="Palatino Linotype" pitchFamily="18" charset="0"/>
              </a:defRPr>
            </a:lvl1pPr>
          </a:lstStyle>
          <a:p>
            <a:pPr lvl="0"/>
            <a:r>
              <a:rPr lang="tr-TR" noProof="0" smtClean="0"/>
              <a:t>Click to edit Master title style</a:t>
            </a:r>
          </a:p>
        </p:txBody>
      </p:sp>
      <p:sp>
        <p:nvSpPr>
          <p:cNvPr id="3688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600">
                <a:latin typeface="Palatino Linotype" pitchFamily="18" charset="0"/>
              </a:defRPr>
            </a:lvl1pPr>
          </a:lstStyle>
          <a:p>
            <a:pPr lvl="0"/>
            <a:r>
              <a:rPr lang="tr-TR" noProof="0" smtClean="0"/>
              <a:t>Click to edit Master subtitle style</a:t>
            </a:r>
          </a:p>
        </p:txBody>
      </p:sp>
      <p:sp>
        <p:nvSpPr>
          <p:cNvPr id="18" name="Rectangle 16"/>
          <p:cNvSpPr>
            <a:spLocks noGrp="1" noChangeArrowheads="1"/>
          </p:cNvSpPr>
          <p:nvPr>
            <p:ph type="dt" sz="half" idx="10"/>
          </p:nvPr>
        </p:nvSpPr>
        <p:spPr bwMode="auto">
          <a:xfrm>
            <a:off x="468313" y="5373688"/>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tr-TR"/>
          </a:p>
        </p:txBody>
      </p:sp>
      <p:sp>
        <p:nvSpPr>
          <p:cNvPr id="19" name="Rectangle 21"/>
          <p:cNvSpPr>
            <a:spLocks noGrp="1" noChangeArrowheads="1"/>
          </p:cNvSpPr>
          <p:nvPr>
            <p:ph type="ftr" sz="quarter" idx="11"/>
          </p:nvPr>
        </p:nvSpPr>
        <p:spPr>
          <a:xfrm>
            <a:off x="468313" y="6453188"/>
            <a:ext cx="6048375" cy="215900"/>
          </a:xfrm>
        </p:spPr>
        <p:txBody>
          <a:bodyPr/>
          <a:lstStyle>
            <a:lvl1pPr>
              <a:defRPr/>
            </a:lvl1pPr>
          </a:lstStyle>
          <a:p>
            <a:pPr>
              <a:defRPr/>
            </a:pPr>
            <a:r>
              <a:rPr lang="tr-TR"/>
              <a:t>Lecture Notes for E Alpaydın 2004 Introduction to Machine Learning © The MIT Press (V1.1)</a:t>
            </a:r>
          </a:p>
        </p:txBody>
      </p:sp>
      <p:sp>
        <p:nvSpPr>
          <p:cNvPr id="20" name="Rectangle 22"/>
          <p:cNvSpPr>
            <a:spLocks noGrp="1" noChangeArrowheads="1"/>
          </p:cNvSpPr>
          <p:nvPr>
            <p:ph type="sldNum" sz="quarter" idx="12"/>
          </p:nvPr>
        </p:nvSpPr>
        <p:spPr/>
        <p:txBody>
          <a:bodyPr/>
          <a:lstStyle>
            <a:lvl1pPr>
              <a:defRPr/>
            </a:lvl1pPr>
          </a:lstStyle>
          <a:p>
            <a:pPr>
              <a:defRPr/>
            </a:pPr>
            <a:fld id="{CD913D16-976F-4AB3-BD7D-2637038EA7EA}" type="slidenum">
              <a:rPr lang="tr-TR"/>
              <a:pPr>
                <a:defRPr/>
              </a:pPr>
              <a:t>‹#›</a:t>
            </a:fld>
            <a:endParaRPr lang="tr-TR"/>
          </a:p>
        </p:txBody>
      </p:sp>
    </p:spTree>
    <p:extLst>
      <p:ext uri="{BB962C8B-B14F-4D97-AF65-F5344CB8AC3E}">
        <p14:creationId xmlns:p14="http://schemas.microsoft.com/office/powerpoint/2010/main" val="3517026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5" name="Rectangle 3"/>
          <p:cNvSpPr>
            <a:spLocks noGrp="1" noChangeArrowheads="1"/>
          </p:cNvSpPr>
          <p:nvPr>
            <p:ph type="sldNum" sz="quarter" idx="11"/>
          </p:nvPr>
        </p:nvSpPr>
        <p:spPr>
          <a:ln/>
        </p:spPr>
        <p:txBody>
          <a:bodyPr/>
          <a:lstStyle>
            <a:lvl1pPr>
              <a:defRPr/>
            </a:lvl1pPr>
          </a:lstStyle>
          <a:p>
            <a:pPr>
              <a:defRPr/>
            </a:pPr>
            <a:fld id="{8E05EA91-E889-429A-A780-1702C3A410FC}" type="slidenum">
              <a:rPr lang="tr-TR"/>
              <a:pPr>
                <a:defRPr/>
              </a:pPr>
              <a:t>‹#›</a:t>
            </a:fld>
            <a:endParaRPr lang="tr-TR"/>
          </a:p>
        </p:txBody>
      </p:sp>
    </p:spTree>
    <p:extLst>
      <p:ext uri="{BB962C8B-B14F-4D97-AF65-F5344CB8AC3E}">
        <p14:creationId xmlns:p14="http://schemas.microsoft.com/office/powerpoint/2010/main" val="2985185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5" name="Rectangle 3"/>
          <p:cNvSpPr>
            <a:spLocks noGrp="1" noChangeArrowheads="1"/>
          </p:cNvSpPr>
          <p:nvPr>
            <p:ph type="sldNum" sz="quarter" idx="11"/>
          </p:nvPr>
        </p:nvSpPr>
        <p:spPr>
          <a:ln/>
        </p:spPr>
        <p:txBody>
          <a:bodyPr/>
          <a:lstStyle>
            <a:lvl1pPr>
              <a:defRPr/>
            </a:lvl1pPr>
          </a:lstStyle>
          <a:p>
            <a:pPr>
              <a:defRPr/>
            </a:pPr>
            <a:fld id="{1A33F2C5-E4B8-4E5D-BC39-7E1BD8BBB1EF}" type="slidenum">
              <a:rPr lang="tr-TR"/>
              <a:pPr>
                <a:defRPr/>
              </a:pPr>
              <a:t>‹#›</a:t>
            </a:fld>
            <a:endParaRPr lang="tr-TR"/>
          </a:p>
        </p:txBody>
      </p:sp>
    </p:spTree>
    <p:extLst>
      <p:ext uri="{BB962C8B-B14F-4D97-AF65-F5344CB8AC3E}">
        <p14:creationId xmlns:p14="http://schemas.microsoft.com/office/powerpoint/2010/main" val="3487265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6" name="Rectangle 3"/>
          <p:cNvSpPr>
            <a:spLocks noGrp="1" noChangeArrowheads="1"/>
          </p:cNvSpPr>
          <p:nvPr>
            <p:ph type="sldNum" sz="quarter" idx="11"/>
          </p:nvPr>
        </p:nvSpPr>
        <p:spPr>
          <a:ln/>
        </p:spPr>
        <p:txBody>
          <a:bodyPr/>
          <a:lstStyle>
            <a:lvl1pPr>
              <a:defRPr/>
            </a:lvl1pPr>
          </a:lstStyle>
          <a:p>
            <a:pPr>
              <a:defRPr/>
            </a:pPr>
            <a:fld id="{B5E1F6BB-3B14-4A59-8C63-FCFA44794295}" type="slidenum">
              <a:rPr lang="tr-TR"/>
              <a:pPr>
                <a:defRPr/>
              </a:pPr>
              <a:t>‹#›</a:t>
            </a:fld>
            <a:endParaRPr lang="tr-TR"/>
          </a:p>
        </p:txBody>
      </p:sp>
    </p:spTree>
    <p:extLst>
      <p:ext uri="{BB962C8B-B14F-4D97-AF65-F5344CB8AC3E}">
        <p14:creationId xmlns:p14="http://schemas.microsoft.com/office/powerpoint/2010/main" val="1349602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5" name="Rectangle 3"/>
          <p:cNvSpPr>
            <a:spLocks noGrp="1" noChangeArrowheads="1"/>
          </p:cNvSpPr>
          <p:nvPr>
            <p:ph type="sldNum" sz="quarter" idx="11"/>
          </p:nvPr>
        </p:nvSpPr>
        <p:spPr>
          <a:ln/>
        </p:spPr>
        <p:txBody>
          <a:bodyPr/>
          <a:lstStyle>
            <a:lvl1pPr>
              <a:defRPr/>
            </a:lvl1pPr>
          </a:lstStyle>
          <a:p>
            <a:pPr>
              <a:defRPr/>
            </a:pPr>
            <a:fld id="{D52C990E-8F03-4774-B9ED-7EFF724C83C3}" type="slidenum">
              <a:rPr lang="tr-TR"/>
              <a:pPr>
                <a:defRPr/>
              </a:pPr>
              <a:t>‹#›</a:t>
            </a:fld>
            <a:endParaRPr lang="tr-TR"/>
          </a:p>
        </p:txBody>
      </p:sp>
    </p:spTree>
    <p:extLst>
      <p:ext uri="{BB962C8B-B14F-4D97-AF65-F5344CB8AC3E}">
        <p14:creationId xmlns:p14="http://schemas.microsoft.com/office/powerpoint/2010/main" val="936958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5" name="Rectangle 3"/>
          <p:cNvSpPr>
            <a:spLocks noGrp="1" noChangeArrowheads="1"/>
          </p:cNvSpPr>
          <p:nvPr>
            <p:ph type="sldNum" sz="quarter" idx="11"/>
          </p:nvPr>
        </p:nvSpPr>
        <p:spPr>
          <a:ln/>
        </p:spPr>
        <p:txBody>
          <a:bodyPr/>
          <a:lstStyle>
            <a:lvl1pPr>
              <a:defRPr/>
            </a:lvl1pPr>
          </a:lstStyle>
          <a:p>
            <a:pPr>
              <a:defRPr/>
            </a:pPr>
            <a:fld id="{488FB03A-BF13-4F3C-8311-3AD604108C8A}" type="slidenum">
              <a:rPr lang="tr-TR"/>
              <a:pPr>
                <a:defRPr/>
              </a:pPr>
              <a:t>‹#›</a:t>
            </a:fld>
            <a:endParaRPr lang="tr-TR"/>
          </a:p>
        </p:txBody>
      </p:sp>
    </p:spTree>
    <p:extLst>
      <p:ext uri="{BB962C8B-B14F-4D97-AF65-F5344CB8AC3E}">
        <p14:creationId xmlns:p14="http://schemas.microsoft.com/office/powerpoint/2010/main" val="383496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6" name="Rectangle 3"/>
          <p:cNvSpPr>
            <a:spLocks noGrp="1" noChangeArrowheads="1"/>
          </p:cNvSpPr>
          <p:nvPr>
            <p:ph type="sldNum" sz="quarter" idx="11"/>
          </p:nvPr>
        </p:nvSpPr>
        <p:spPr>
          <a:ln/>
        </p:spPr>
        <p:txBody>
          <a:bodyPr/>
          <a:lstStyle>
            <a:lvl1pPr>
              <a:defRPr/>
            </a:lvl1pPr>
          </a:lstStyle>
          <a:p>
            <a:pPr>
              <a:defRPr/>
            </a:pPr>
            <a:fld id="{1168C3A6-EB54-4EC0-92A8-73F3E97E2389}" type="slidenum">
              <a:rPr lang="tr-TR"/>
              <a:pPr>
                <a:defRPr/>
              </a:pPr>
              <a:t>‹#›</a:t>
            </a:fld>
            <a:endParaRPr lang="tr-TR"/>
          </a:p>
        </p:txBody>
      </p:sp>
    </p:spTree>
    <p:extLst>
      <p:ext uri="{BB962C8B-B14F-4D97-AF65-F5344CB8AC3E}">
        <p14:creationId xmlns:p14="http://schemas.microsoft.com/office/powerpoint/2010/main" val="2996971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8" name="Rectangle 3"/>
          <p:cNvSpPr>
            <a:spLocks noGrp="1" noChangeArrowheads="1"/>
          </p:cNvSpPr>
          <p:nvPr>
            <p:ph type="sldNum" sz="quarter" idx="11"/>
          </p:nvPr>
        </p:nvSpPr>
        <p:spPr>
          <a:ln/>
        </p:spPr>
        <p:txBody>
          <a:bodyPr/>
          <a:lstStyle>
            <a:lvl1pPr>
              <a:defRPr/>
            </a:lvl1pPr>
          </a:lstStyle>
          <a:p>
            <a:pPr>
              <a:defRPr/>
            </a:pPr>
            <a:fld id="{262F9FF2-50C6-46A3-9B5B-C430F69BB86F}" type="slidenum">
              <a:rPr lang="tr-TR"/>
              <a:pPr>
                <a:defRPr/>
              </a:pPr>
              <a:t>‹#›</a:t>
            </a:fld>
            <a:endParaRPr lang="tr-TR"/>
          </a:p>
        </p:txBody>
      </p:sp>
    </p:spTree>
    <p:extLst>
      <p:ext uri="{BB962C8B-B14F-4D97-AF65-F5344CB8AC3E}">
        <p14:creationId xmlns:p14="http://schemas.microsoft.com/office/powerpoint/2010/main" val="119234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4" name="Rectangle 3"/>
          <p:cNvSpPr>
            <a:spLocks noGrp="1" noChangeArrowheads="1"/>
          </p:cNvSpPr>
          <p:nvPr>
            <p:ph type="sldNum" sz="quarter" idx="11"/>
          </p:nvPr>
        </p:nvSpPr>
        <p:spPr>
          <a:ln/>
        </p:spPr>
        <p:txBody>
          <a:bodyPr/>
          <a:lstStyle>
            <a:lvl1pPr>
              <a:defRPr/>
            </a:lvl1pPr>
          </a:lstStyle>
          <a:p>
            <a:pPr>
              <a:defRPr/>
            </a:pPr>
            <a:fld id="{80012191-4F48-4166-BBC0-13BE0847CC2F}" type="slidenum">
              <a:rPr lang="tr-TR"/>
              <a:pPr>
                <a:defRPr/>
              </a:pPr>
              <a:t>‹#›</a:t>
            </a:fld>
            <a:endParaRPr lang="tr-TR"/>
          </a:p>
        </p:txBody>
      </p:sp>
    </p:spTree>
    <p:extLst>
      <p:ext uri="{BB962C8B-B14F-4D97-AF65-F5344CB8AC3E}">
        <p14:creationId xmlns:p14="http://schemas.microsoft.com/office/powerpoint/2010/main" val="3136395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3" name="Rectangle 3"/>
          <p:cNvSpPr>
            <a:spLocks noGrp="1" noChangeArrowheads="1"/>
          </p:cNvSpPr>
          <p:nvPr>
            <p:ph type="sldNum" sz="quarter" idx="11"/>
          </p:nvPr>
        </p:nvSpPr>
        <p:spPr>
          <a:ln/>
        </p:spPr>
        <p:txBody>
          <a:bodyPr/>
          <a:lstStyle>
            <a:lvl1pPr>
              <a:defRPr/>
            </a:lvl1pPr>
          </a:lstStyle>
          <a:p>
            <a:pPr>
              <a:defRPr/>
            </a:pPr>
            <a:fld id="{FF960B84-A6A1-4D97-88A9-4F822EF32DA3}" type="slidenum">
              <a:rPr lang="tr-TR"/>
              <a:pPr>
                <a:defRPr/>
              </a:pPr>
              <a:t>‹#›</a:t>
            </a:fld>
            <a:endParaRPr lang="tr-TR"/>
          </a:p>
        </p:txBody>
      </p:sp>
    </p:spTree>
    <p:extLst>
      <p:ext uri="{BB962C8B-B14F-4D97-AF65-F5344CB8AC3E}">
        <p14:creationId xmlns:p14="http://schemas.microsoft.com/office/powerpoint/2010/main" val="1929763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6" name="Rectangle 3"/>
          <p:cNvSpPr>
            <a:spLocks noGrp="1" noChangeArrowheads="1"/>
          </p:cNvSpPr>
          <p:nvPr>
            <p:ph type="sldNum" sz="quarter" idx="11"/>
          </p:nvPr>
        </p:nvSpPr>
        <p:spPr>
          <a:ln/>
        </p:spPr>
        <p:txBody>
          <a:bodyPr/>
          <a:lstStyle>
            <a:lvl1pPr>
              <a:defRPr/>
            </a:lvl1pPr>
          </a:lstStyle>
          <a:p>
            <a:pPr>
              <a:defRPr/>
            </a:pPr>
            <a:fld id="{3B048B1F-8CD3-48BA-8E22-0D348FDDCC43}" type="slidenum">
              <a:rPr lang="tr-TR"/>
              <a:pPr>
                <a:defRPr/>
              </a:pPr>
              <a:t>‹#›</a:t>
            </a:fld>
            <a:endParaRPr lang="tr-TR"/>
          </a:p>
        </p:txBody>
      </p:sp>
    </p:spTree>
    <p:extLst>
      <p:ext uri="{BB962C8B-B14F-4D97-AF65-F5344CB8AC3E}">
        <p14:creationId xmlns:p14="http://schemas.microsoft.com/office/powerpoint/2010/main" val="2189398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tr-TR"/>
              <a:t>Lecture Notes for E Alpaydın 2004 Introduction to Machine Learning © The MIT Press (V1.1)</a:t>
            </a:r>
          </a:p>
        </p:txBody>
      </p:sp>
      <p:sp>
        <p:nvSpPr>
          <p:cNvPr id="6" name="Rectangle 3"/>
          <p:cNvSpPr>
            <a:spLocks noGrp="1" noChangeArrowheads="1"/>
          </p:cNvSpPr>
          <p:nvPr>
            <p:ph type="sldNum" sz="quarter" idx="11"/>
          </p:nvPr>
        </p:nvSpPr>
        <p:spPr>
          <a:ln/>
        </p:spPr>
        <p:txBody>
          <a:bodyPr/>
          <a:lstStyle>
            <a:lvl1pPr>
              <a:defRPr/>
            </a:lvl1pPr>
          </a:lstStyle>
          <a:p>
            <a:pPr>
              <a:defRPr/>
            </a:pPr>
            <a:fld id="{635B5BF1-BF13-4D37-A019-20F17AE3E041}" type="slidenum">
              <a:rPr lang="tr-TR"/>
              <a:pPr>
                <a:defRPr/>
              </a:pPr>
              <a:t>‹#›</a:t>
            </a:fld>
            <a:endParaRPr lang="tr-TR"/>
          </a:p>
        </p:txBody>
      </p:sp>
    </p:spTree>
    <p:extLst>
      <p:ext uri="{BB962C8B-B14F-4D97-AF65-F5344CB8AC3E}">
        <p14:creationId xmlns:p14="http://schemas.microsoft.com/office/powerpoint/2010/main" val="61851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ftr" sz="quarter" idx="3"/>
          </p:nvPr>
        </p:nvSpPr>
        <p:spPr bwMode="auto">
          <a:xfrm>
            <a:off x="0" y="6642100"/>
            <a:ext cx="604837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i="1">
                <a:latin typeface="+mn-lt"/>
              </a:defRPr>
            </a:lvl1pPr>
          </a:lstStyle>
          <a:p>
            <a:pPr>
              <a:defRPr/>
            </a:pPr>
            <a:r>
              <a:rPr lang="tr-TR"/>
              <a:t>Lecture Notes for E Alpaydın 2004 Introduction to Machine Learning © The MIT Press (V1.1)</a:t>
            </a:r>
          </a:p>
        </p:txBody>
      </p:sp>
      <p:sp>
        <p:nvSpPr>
          <p:cNvPr id="35843" name="Rectangle 3"/>
          <p:cNvSpPr>
            <a:spLocks noGrp="1" noChangeArrowheads="1"/>
          </p:cNvSpPr>
          <p:nvPr>
            <p:ph type="sldNum" sz="quarter" idx="4"/>
          </p:nvPr>
        </p:nvSpPr>
        <p:spPr bwMode="auto">
          <a:xfrm>
            <a:off x="6588125" y="623728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i="1"/>
            </a:lvl1pPr>
          </a:lstStyle>
          <a:p>
            <a:pPr>
              <a:defRPr/>
            </a:pPr>
            <a:fld id="{F30328D5-5246-4783-94EA-83A2A420E5E2}" type="slidenum">
              <a:rPr lang="tr-TR"/>
              <a:pPr>
                <a:defRPr/>
              </a:pPr>
              <a:t>‹#›</a:t>
            </a:fld>
            <a:endParaRPr lang="tr-TR"/>
          </a:p>
        </p:txBody>
      </p:sp>
      <p:grpSp>
        <p:nvGrpSpPr>
          <p:cNvPr id="1028" name="Group 4"/>
          <p:cNvGrpSpPr>
            <a:grpSpLocks/>
          </p:cNvGrpSpPr>
          <p:nvPr/>
        </p:nvGrpSpPr>
        <p:grpSpPr bwMode="auto">
          <a:xfrm>
            <a:off x="0" y="0"/>
            <a:ext cx="9144000" cy="546100"/>
            <a:chOff x="0" y="0"/>
            <a:chExt cx="5760" cy="344"/>
          </a:xfrm>
        </p:grpSpPr>
        <p:sp>
          <p:nvSpPr>
            <p:cNvPr id="103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33"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hlink"/>
                </a:solidFill>
                <a:latin typeface="Arial" charset="0"/>
              </a:endParaRPr>
            </a:p>
          </p:txBody>
        </p:sp>
        <p:sp>
          <p:nvSpPr>
            <p:cNvPr id="1034"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hlink"/>
                </a:solidFill>
                <a:latin typeface="Arial" charset="0"/>
              </a:endParaRPr>
            </a:p>
          </p:txBody>
        </p:sp>
        <p:sp>
          <p:nvSpPr>
            <p:cNvPr id="1035"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accent2"/>
                </a:solidFill>
                <a:latin typeface="Arial" charset="0"/>
              </a:endParaRPr>
            </a:p>
          </p:txBody>
        </p:sp>
        <p:sp>
          <p:nvSpPr>
            <p:cNvPr id="1036"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hlink"/>
                </a:solidFill>
                <a:latin typeface="Arial" charset="0"/>
              </a:endParaRPr>
            </a:p>
          </p:txBody>
        </p:sp>
        <p:sp>
          <p:nvSpPr>
            <p:cNvPr id="1037"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38"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accent2"/>
                </a:solidFill>
                <a:latin typeface="Arial" charset="0"/>
              </a:endParaRPr>
            </a:p>
          </p:txBody>
        </p:sp>
        <p:sp>
          <p:nvSpPr>
            <p:cNvPr id="1039"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1800">
                <a:solidFill>
                  <a:schemeClr val="accent2"/>
                </a:solidFill>
                <a:latin typeface="Arial" charset="0"/>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tr-TR"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Tree>
  </p:cSld>
  <p:clrMap bg1="lt1" tx1="dk1" bg2="lt2" tx2="dk2" accent1="accent1" accent2="accent2" accent3="accent3" accent4="accent4" accent5="accent5" accent6="accent6" hlink="hlink" folHlink="folHlink"/>
  <p:sldLayoutIdLst>
    <p:sldLayoutId id="2147483707"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hf hdr="0" dt="0"/>
  <p:txStyles>
    <p:titleStyle>
      <a:lvl1pPr algn="l" rtl="0" eaLnBrk="0" fontAlgn="base" hangingPunct="0">
        <a:spcBef>
          <a:spcPct val="0"/>
        </a:spcBef>
        <a:spcAft>
          <a:spcPct val="0"/>
        </a:spcAft>
        <a:defRPr sz="4000" i="1">
          <a:solidFill>
            <a:schemeClr val="bg2"/>
          </a:solidFill>
          <a:latin typeface="+mj-lt"/>
          <a:ea typeface="+mj-ea"/>
          <a:cs typeface="+mj-cs"/>
        </a:defRPr>
      </a:lvl1pPr>
      <a:lvl2pPr algn="l" rtl="0" eaLnBrk="0" fontAlgn="base" hangingPunct="0">
        <a:spcBef>
          <a:spcPct val="0"/>
        </a:spcBef>
        <a:spcAft>
          <a:spcPct val="0"/>
        </a:spcAft>
        <a:defRPr sz="4000" i="1">
          <a:solidFill>
            <a:schemeClr val="bg2"/>
          </a:solidFill>
          <a:latin typeface="Lucida Bright" pitchFamily="18" charset="0"/>
        </a:defRPr>
      </a:lvl2pPr>
      <a:lvl3pPr algn="l" rtl="0" eaLnBrk="0" fontAlgn="base" hangingPunct="0">
        <a:spcBef>
          <a:spcPct val="0"/>
        </a:spcBef>
        <a:spcAft>
          <a:spcPct val="0"/>
        </a:spcAft>
        <a:defRPr sz="4000" i="1">
          <a:solidFill>
            <a:schemeClr val="bg2"/>
          </a:solidFill>
          <a:latin typeface="Lucida Bright" pitchFamily="18" charset="0"/>
        </a:defRPr>
      </a:lvl3pPr>
      <a:lvl4pPr algn="l" rtl="0" eaLnBrk="0" fontAlgn="base" hangingPunct="0">
        <a:spcBef>
          <a:spcPct val="0"/>
        </a:spcBef>
        <a:spcAft>
          <a:spcPct val="0"/>
        </a:spcAft>
        <a:defRPr sz="4000" i="1">
          <a:solidFill>
            <a:schemeClr val="bg2"/>
          </a:solidFill>
          <a:latin typeface="Lucida Bright" pitchFamily="18" charset="0"/>
        </a:defRPr>
      </a:lvl4pPr>
      <a:lvl5pPr algn="l" rtl="0" eaLnBrk="0" fontAlgn="base" hangingPunct="0">
        <a:spcBef>
          <a:spcPct val="0"/>
        </a:spcBef>
        <a:spcAft>
          <a:spcPct val="0"/>
        </a:spcAft>
        <a:defRPr sz="4000" i="1">
          <a:solidFill>
            <a:schemeClr val="bg2"/>
          </a:solidFill>
          <a:latin typeface="Lucida Bright" pitchFamily="18" charset="0"/>
        </a:defRPr>
      </a:lvl5pPr>
      <a:lvl6pPr marL="457200" algn="l" rtl="0" fontAlgn="base">
        <a:spcBef>
          <a:spcPct val="0"/>
        </a:spcBef>
        <a:spcAft>
          <a:spcPct val="0"/>
        </a:spcAft>
        <a:defRPr sz="4000" i="1">
          <a:solidFill>
            <a:schemeClr val="bg2"/>
          </a:solidFill>
          <a:latin typeface="Lucida Bright" pitchFamily="18" charset="0"/>
        </a:defRPr>
      </a:lvl6pPr>
      <a:lvl7pPr marL="914400" algn="l" rtl="0" fontAlgn="base">
        <a:spcBef>
          <a:spcPct val="0"/>
        </a:spcBef>
        <a:spcAft>
          <a:spcPct val="0"/>
        </a:spcAft>
        <a:defRPr sz="4000" i="1">
          <a:solidFill>
            <a:schemeClr val="bg2"/>
          </a:solidFill>
          <a:latin typeface="Lucida Bright" pitchFamily="18" charset="0"/>
        </a:defRPr>
      </a:lvl7pPr>
      <a:lvl8pPr marL="1371600" algn="l" rtl="0" fontAlgn="base">
        <a:spcBef>
          <a:spcPct val="0"/>
        </a:spcBef>
        <a:spcAft>
          <a:spcPct val="0"/>
        </a:spcAft>
        <a:defRPr sz="4000" i="1">
          <a:solidFill>
            <a:schemeClr val="bg2"/>
          </a:solidFill>
          <a:latin typeface="Lucida Bright" pitchFamily="18" charset="0"/>
        </a:defRPr>
      </a:lvl8pPr>
      <a:lvl9pPr marL="1828800" algn="l" rtl="0" fontAlgn="base">
        <a:spcBef>
          <a:spcPct val="0"/>
        </a:spcBef>
        <a:spcAft>
          <a:spcPct val="0"/>
        </a:spcAft>
        <a:defRPr sz="4000" i="1">
          <a:solidFill>
            <a:schemeClr val="bg2"/>
          </a:solidFill>
          <a:latin typeface="Lucida Bright"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10.png"/><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23.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31.jpg"/><Relationship Id="rId2" Type="http://schemas.openxmlformats.org/officeDocument/2006/relationships/image" Target="../media/image180.png"/><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tr-TR" sz="5400" dirty="0" smtClean="0"/>
              <a:t>Machine Learning</a:t>
            </a:r>
          </a:p>
        </p:txBody>
      </p:sp>
      <p:sp>
        <p:nvSpPr>
          <p:cNvPr id="3075" name="Rectangle 3"/>
          <p:cNvSpPr>
            <a:spLocks noGrp="1" noChangeArrowheads="1"/>
          </p:cNvSpPr>
          <p:nvPr>
            <p:ph type="subTitle" idx="1"/>
          </p:nvPr>
        </p:nvSpPr>
        <p:spPr>
          <a:xfrm>
            <a:off x="468312" y="5205189"/>
            <a:ext cx="2591519" cy="600075"/>
          </a:xfrm>
        </p:spPr>
        <p:txBody>
          <a:bodyPr/>
          <a:lstStyle/>
          <a:p>
            <a:pPr eaLnBrk="1" hangingPunct="1">
              <a:lnSpc>
                <a:spcPct val="80000"/>
              </a:lnSpc>
            </a:pPr>
            <a:r>
              <a:rPr lang="en-US" sz="1800" i="1" dirty="0" smtClean="0">
                <a:latin typeface="+mn-lt"/>
                <a:cs typeface="Times New Roman" pitchFamily="18" charset="0"/>
              </a:rPr>
              <a:t>Mr. Reza Ayati</a:t>
            </a:r>
          </a:p>
          <a:p>
            <a:pPr eaLnBrk="1" hangingPunct="1">
              <a:lnSpc>
                <a:spcPct val="80000"/>
              </a:lnSpc>
            </a:pPr>
            <a:r>
              <a:rPr lang="en-US" sz="1800" i="1" dirty="0" smtClean="0">
                <a:latin typeface="+mn-lt"/>
                <a:cs typeface="Times New Roman" pitchFamily="18" charset="0"/>
              </a:rPr>
              <a:t>Mrs. Farzane Shafiee</a:t>
            </a:r>
          </a:p>
        </p:txBody>
      </p:sp>
      <p:pic>
        <p:nvPicPr>
          <p:cNvPr id="3076" name="Picture 8" descr="0262012111-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692150"/>
            <a:ext cx="19304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bwMode="auto">
          <a:xfrm>
            <a:off x="539552" y="4269085"/>
            <a:ext cx="2591519"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bg2"/>
              </a:buClr>
              <a:buSzPct val="75000"/>
              <a:buFont typeface="Wingdings" pitchFamily="2" charset="2"/>
              <a:buNone/>
              <a:defRPr sz="2600">
                <a:solidFill>
                  <a:schemeClr val="tx1"/>
                </a:solidFill>
                <a:latin typeface="Palatino Linotype" pitchFamily="18" charset="0"/>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eaLnBrk="1" hangingPunct="1">
              <a:lnSpc>
                <a:spcPct val="80000"/>
              </a:lnSpc>
            </a:pPr>
            <a:r>
              <a:rPr lang="en-US" sz="1800" i="1" dirty="0" smtClean="0">
                <a:latin typeface="+mn-lt"/>
                <a:cs typeface="Times New Roman" pitchFamily="18" charset="0"/>
              </a:rPr>
              <a:t>Teacher:</a:t>
            </a:r>
          </a:p>
          <a:p>
            <a:pPr eaLnBrk="1" hangingPunct="1">
              <a:lnSpc>
                <a:spcPct val="80000"/>
              </a:lnSpc>
            </a:pPr>
            <a:r>
              <a:rPr lang="en-US" sz="1800" i="1" dirty="0">
                <a:latin typeface="+mn-lt"/>
                <a:cs typeface="Times New Roman" pitchFamily="18" charset="0"/>
              </a:rPr>
              <a:t>	</a:t>
            </a:r>
            <a:r>
              <a:rPr lang="en-US" sz="1800" i="1" dirty="0" smtClean="0">
                <a:latin typeface="+mn-lt"/>
                <a:cs typeface="Times New Roman" pitchFamily="18" charset="0"/>
              </a:rPr>
              <a:t>Mr. </a:t>
            </a:r>
            <a:r>
              <a:rPr lang="en-US" sz="1800" i="1" dirty="0" err="1" smtClean="0">
                <a:latin typeface="+mn-lt"/>
                <a:cs typeface="Times New Roman" pitchFamily="18" charset="0"/>
              </a:rPr>
              <a:t>Davachi</a:t>
            </a:r>
            <a:endParaRPr lang="en-US" sz="1800" i="1" dirty="0" smtClean="0">
              <a:latin typeface="+mn-lt"/>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5040560"/>
          </a:xfrm>
        </p:spPr>
        <p:txBody>
          <a:bodyPr/>
          <a:lstStyle/>
          <a:p>
            <a:pPr algn="just" rtl="1">
              <a:lnSpc>
                <a:spcPct val="150000"/>
              </a:lnSpc>
            </a:pPr>
            <a:r>
              <a:rPr lang="ar-SA" sz="1400" dirty="0">
                <a:cs typeface="2  Nazanin" pitchFamily="2" charset="-78"/>
              </a:rPr>
              <a:t>سيستم های خبره، تمامی پاسخ هايی را که طراحان اعتقاد دارند لازم است، قبل از شروع به کار </a:t>
            </a:r>
            <a:r>
              <a:rPr lang="ar-SA" sz="1400" dirty="0" smtClean="0">
                <a:cs typeface="2  Nazanin" pitchFamily="2" charset="-78"/>
              </a:rPr>
              <a:t>سيستم،</a:t>
            </a:r>
            <a:r>
              <a:rPr lang="fa-IR" sz="1400" dirty="0" smtClean="0">
                <a:cs typeface="2  Nazanin" pitchFamily="2" charset="-78"/>
              </a:rPr>
              <a:t> </a:t>
            </a:r>
            <a:r>
              <a:rPr lang="ar-SA" sz="1400" dirty="0" smtClean="0">
                <a:cs typeface="2  Nazanin" pitchFamily="2" charset="-78"/>
              </a:rPr>
              <a:t>به </a:t>
            </a:r>
            <a:r>
              <a:rPr lang="ar-SA" sz="1400" dirty="0">
                <a:cs typeface="2  Nazanin" pitchFamily="2" charset="-78"/>
              </a:rPr>
              <a:t>صورت برنامه دريافت می دارند. سيستم خبره ممکن است اطلاعات جديدی ذخيره يا دسته بندی کند ولی بر پايه اطلاعات موجود و طبقه بندی های از پيش تعيين </a:t>
            </a:r>
            <a:r>
              <a:rPr lang="ar-SA" sz="1400" dirty="0" smtClean="0">
                <a:cs typeface="2  Nazanin" pitchFamily="2" charset="-78"/>
              </a:rPr>
              <a:t>شده</a:t>
            </a:r>
            <a:r>
              <a:rPr lang="fa-IR" sz="1400" dirty="0" smtClean="0">
                <a:cs typeface="2  Nazanin" pitchFamily="2" charset="-78"/>
              </a:rPr>
              <a:t>.</a:t>
            </a:r>
            <a:r>
              <a:rPr lang="en-US" sz="1400" dirty="0">
                <a:cs typeface="2  Nazanin" pitchFamily="2" charset="-78"/>
              </a:rPr>
              <a:t/>
            </a:r>
            <a:br>
              <a:rPr lang="en-US" sz="1400" dirty="0">
                <a:cs typeface="2  Nazanin" pitchFamily="2" charset="-78"/>
              </a:rPr>
            </a:br>
            <a:r>
              <a:rPr lang="ar-SA" sz="1400" dirty="0">
                <a:cs typeface="2  Nazanin" pitchFamily="2" charset="-78"/>
              </a:rPr>
              <a:t>دستگاه سنگ شناسی (تعيين هويت سنگ) می تواند مثالی برای اين سيستم </a:t>
            </a:r>
            <a:r>
              <a:rPr lang="ar-SA" sz="1400" dirty="0" smtClean="0">
                <a:cs typeface="2  Nazanin" pitchFamily="2" charset="-78"/>
              </a:rPr>
              <a:t>باش</a:t>
            </a:r>
            <a:r>
              <a:rPr lang="fa-IR" sz="1400" dirty="0" smtClean="0">
                <a:cs typeface="2  Nazanin" pitchFamily="2" charset="-78"/>
              </a:rPr>
              <a:t>د. </a:t>
            </a:r>
            <a:r>
              <a:rPr lang="ar-SA" sz="1400" dirty="0" smtClean="0">
                <a:cs typeface="2  Nazanin" pitchFamily="2" charset="-78"/>
              </a:rPr>
              <a:t>ربات </a:t>
            </a:r>
            <a:r>
              <a:rPr lang="ar-SA" sz="1400" dirty="0">
                <a:cs typeface="2  Nazanin" pitchFamily="2" charset="-78"/>
              </a:rPr>
              <a:t>سنگ را بر پايه مشخصه های شناخته شده مانند رنگ، سختی، </a:t>
            </a:r>
            <a:r>
              <a:rPr lang="ar-SA" sz="1400" dirty="0" smtClean="0">
                <a:cs typeface="2  Nazanin" pitchFamily="2" charset="-78"/>
              </a:rPr>
              <a:t>آزمون</a:t>
            </a:r>
            <a:r>
              <a:rPr lang="fa-IR" sz="1400" dirty="0" smtClean="0">
                <a:cs typeface="2  Nazanin" pitchFamily="2" charset="-78"/>
              </a:rPr>
              <a:t> </a:t>
            </a:r>
            <a:r>
              <a:rPr lang="ar-SA" sz="1400" dirty="0" smtClean="0">
                <a:cs typeface="2  Nazanin" pitchFamily="2" charset="-78"/>
              </a:rPr>
              <a:t>های </a:t>
            </a:r>
            <a:r>
              <a:rPr lang="ar-SA" sz="1400" dirty="0">
                <a:cs typeface="2  Nazanin" pitchFamily="2" charset="-78"/>
              </a:rPr>
              <a:t>واکنش با اسيد، جرم و غيره آزمايش می </a:t>
            </a:r>
            <a:r>
              <a:rPr lang="ar-SA" sz="1400" dirty="0" smtClean="0">
                <a:cs typeface="2  Nazanin" pitchFamily="2" charset="-78"/>
              </a:rPr>
              <a:t>کند.</a:t>
            </a:r>
            <a:endParaRPr lang="fa-IR" sz="1400" dirty="0" smtClean="0">
              <a:cs typeface="2  Nazanin" pitchFamily="2" charset="-78"/>
            </a:endParaRPr>
          </a:p>
          <a:p>
            <a:pPr marL="0" indent="0" algn="just" rtl="1">
              <a:lnSpc>
                <a:spcPct val="150000"/>
              </a:lnSpc>
              <a:buNone/>
            </a:pPr>
            <a:r>
              <a:rPr lang="ar-SA" sz="1400" dirty="0" smtClean="0">
                <a:cs typeface="2  Nazanin" pitchFamily="2" charset="-78"/>
              </a:rPr>
              <a:t>اگر</a:t>
            </a:r>
            <a:r>
              <a:rPr lang="en-US" sz="1400" dirty="0" smtClean="0">
                <a:cs typeface="2  Nazanin" pitchFamily="2" charset="-78"/>
              </a:rPr>
              <a:t> </a:t>
            </a:r>
            <a:r>
              <a:rPr lang="ar-SA" sz="1400" dirty="0" smtClean="0">
                <a:cs typeface="2  Nazanin" pitchFamily="2" charset="-78"/>
              </a:rPr>
              <a:t>سيستم </a:t>
            </a:r>
            <a:r>
              <a:rPr lang="ar-SA" sz="1400" dirty="0">
                <a:cs typeface="2  Nazanin" pitchFamily="2" charset="-78"/>
              </a:rPr>
              <a:t>هوشمند </a:t>
            </a:r>
            <a:r>
              <a:rPr lang="ar-SA" sz="1400" dirty="0" smtClean="0">
                <a:cs typeface="2  Nazanin" pitchFamily="2" charset="-78"/>
              </a:rPr>
              <a:t>سهوا </a:t>
            </a:r>
            <a:r>
              <a:rPr lang="ar-SA" sz="1400" dirty="0">
                <a:cs typeface="2  Nazanin" pitchFamily="2" charset="-78"/>
              </a:rPr>
              <a:t>يک تکه يخ را بردارد که آن هم به هنگام آزمايش ذوب می شود، در کارش شکست می خورد. بله، ربات شکست می خورد چون </a:t>
            </a:r>
            <a:r>
              <a:rPr lang="fa-IR" sz="1400" dirty="0" smtClean="0">
                <a:cs typeface="2  Nazanin" pitchFamily="2" charset="-78"/>
              </a:rPr>
              <a:t>ممکن است </a:t>
            </a:r>
            <a:r>
              <a:rPr lang="ar-SA" sz="1400" dirty="0" smtClean="0">
                <a:cs typeface="2  Nazanin" pitchFamily="2" charset="-78"/>
              </a:rPr>
              <a:t>طراح </a:t>
            </a:r>
            <a:r>
              <a:rPr lang="ar-SA" sz="1400" dirty="0">
                <a:cs typeface="2  Nazanin" pitchFamily="2" charset="-78"/>
              </a:rPr>
              <a:t>هيچگاه پيش بينی </a:t>
            </a:r>
            <a:r>
              <a:rPr lang="ar-SA" sz="1400" dirty="0" smtClean="0">
                <a:cs typeface="2  Nazanin" pitchFamily="2" charset="-78"/>
              </a:rPr>
              <a:t>نکرده </a:t>
            </a:r>
            <a:r>
              <a:rPr lang="ar-SA" sz="1400" dirty="0">
                <a:cs typeface="2  Nazanin" pitchFamily="2" charset="-78"/>
              </a:rPr>
              <a:t>که ربات </a:t>
            </a:r>
            <a:r>
              <a:rPr lang="ar-SA" sz="1400" dirty="0" smtClean="0">
                <a:cs typeface="2  Nazanin" pitchFamily="2" charset="-78"/>
              </a:rPr>
              <a:t>اشتباه</a:t>
            </a:r>
            <a:r>
              <a:rPr lang="fa-IR" sz="1400" dirty="0" smtClean="0">
                <a:cs typeface="2  Nazanin" pitchFamily="2" charset="-78"/>
              </a:rPr>
              <a:t>ی</a:t>
            </a:r>
            <a:r>
              <a:rPr lang="ar-SA" sz="1400" dirty="0" smtClean="0">
                <a:cs typeface="2  Nazanin" pitchFamily="2" charset="-78"/>
              </a:rPr>
              <a:t> </a:t>
            </a:r>
            <a:r>
              <a:rPr lang="ar-SA" sz="1400" dirty="0">
                <a:cs typeface="2  Nazanin" pitchFamily="2" charset="-78"/>
              </a:rPr>
              <a:t>يک تکه يخ را بردارد و اين حالت را منظور ننموده بود</a:t>
            </a:r>
            <a:r>
              <a:rPr lang="en-US" sz="1400" dirty="0">
                <a:cs typeface="2  Nazanin" pitchFamily="2" charset="-78"/>
              </a:rPr>
              <a:t>.</a:t>
            </a:r>
            <a:br>
              <a:rPr lang="en-US" sz="1400" dirty="0">
                <a:cs typeface="2  Nazanin" pitchFamily="2" charset="-78"/>
              </a:rPr>
            </a:br>
            <a:r>
              <a:rPr lang="ar-SA" sz="1400" dirty="0">
                <a:cs typeface="2  Nazanin" pitchFamily="2" charset="-78"/>
              </a:rPr>
              <a:t>سيستم های عصبی </a:t>
            </a:r>
            <a:r>
              <a:rPr lang="ar-SA" sz="1400" dirty="0" smtClean="0">
                <a:cs typeface="2  Nazanin" pitchFamily="2" charset="-78"/>
              </a:rPr>
              <a:t>مب</a:t>
            </a:r>
            <a:r>
              <a:rPr lang="fa-IR" sz="1400" dirty="0" smtClean="0">
                <a:cs typeface="2  Nazanin" pitchFamily="2" charset="-78"/>
              </a:rPr>
              <a:t>ن</a:t>
            </a:r>
            <a:r>
              <a:rPr lang="ar-SA" sz="1400" dirty="0" smtClean="0">
                <a:cs typeface="2  Nazanin" pitchFamily="2" charset="-78"/>
              </a:rPr>
              <a:t>ی </a:t>
            </a:r>
            <a:r>
              <a:rPr lang="ar-SA" sz="1400" dirty="0">
                <a:cs typeface="2  Nazanin" pitchFamily="2" charset="-78"/>
              </a:rPr>
              <a:t>بر رفتار از پيش برنامه ريزی نمی شوند و البته انعطاف پذيری </a:t>
            </a:r>
            <a:r>
              <a:rPr lang="ar-SA" sz="1400" dirty="0" smtClean="0">
                <a:cs typeface="2  Nazanin" pitchFamily="2" charset="-78"/>
              </a:rPr>
              <a:t>بيشتری دارند</a:t>
            </a:r>
            <a:r>
              <a:rPr lang="en-US" sz="1400" dirty="0" smtClean="0">
                <a:cs typeface="2  Nazanin" pitchFamily="2" charset="-78"/>
              </a:rPr>
              <a:t>.</a:t>
            </a:r>
            <a:r>
              <a:rPr lang="ar-SA" sz="1400" dirty="0" smtClean="0">
                <a:cs typeface="2  Nazanin" pitchFamily="2" charset="-78"/>
              </a:rPr>
              <a:t>ولی </a:t>
            </a:r>
            <a:r>
              <a:rPr lang="ar-SA" sz="1400" dirty="0">
                <a:cs typeface="2  Nazanin" pitchFamily="2" charset="-78"/>
              </a:rPr>
              <a:t>آيا يک سيستم عصبی برای کار سنگ شناسی مناسب می باشد؟ شايد نه. مواردی وجود دارند که در آنها سيستم های خبره گزينه درست برای انتخاب می باشند. هيچ کس نبايد چشم بسته بپندارد که يکی از سيستم ها در تمام موارد از ديگری بهتر </a:t>
            </a:r>
            <a:r>
              <a:rPr lang="ar-SA" sz="1400" dirty="0" smtClean="0">
                <a:cs typeface="2  Nazanin" pitchFamily="2" charset="-78"/>
              </a:rPr>
              <a:t>است</a:t>
            </a:r>
            <a:r>
              <a:rPr lang="fa-IR" sz="1400" dirty="0">
                <a:cs typeface="2  Nazanin" pitchFamily="2" charset="-78"/>
              </a:rPr>
              <a:t>.</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10</a:t>
            </a:fld>
            <a:endParaRPr lang="tr-TR"/>
          </a:p>
        </p:txBody>
      </p:sp>
      <p:sp>
        <p:nvSpPr>
          <p:cNvPr id="6" name="Title 1"/>
          <p:cNvSpPr txBox="1">
            <a:spLocks/>
          </p:cNvSpPr>
          <p:nvPr/>
        </p:nvSpPr>
        <p:spPr bwMode="auto">
          <a:xfrm>
            <a:off x="457200" y="620688"/>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مقایسه دستگاه سنگ شناس هوشمند با خبره</a:t>
            </a:r>
            <a:endParaRPr lang="en-US" sz="2000" b="1" i="1" dirty="0">
              <a:solidFill>
                <a:schemeClr val="bg2"/>
              </a:solidFill>
              <a:latin typeface="+mn-lt"/>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4077072"/>
            <a:ext cx="2400300" cy="1971675"/>
          </a:xfrm>
          <a:prstGeom prst="rect">
            <a:avLst/>
          </a:prstGeom>
        </p:spPr>
      </p:pic>
      <p:cxnSp>
        <p:nvCxnSpPr>
          <p:cNvPr id="9" name="Straight Connector 8"/>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462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4968"/>
            <a:ext cx="8229600" cy="1869976"/>
          </a:xfrm>
        </p:spPr>
        <p:txBody>
          <a:bodyPr/>
          <a:lstStyle/>
          <a:p>
            <a:pPr marL="0" indent="0" algn="r" rtl="1">
              <a:lnSpc>
                <a:spcPct val="150000"/>
              </a:lnSpc>
              <a:buNone/>
            </a:pPr>
            <a:r>
              <a:rPr lang="fa-IR" sz="1400" dirty="0" smtClean="0">
                <a:cs typeface="2  Nazanin" pitchFamily="2" charset="-78"/>
              </a:rPr>
              <a:t>شبکه</a:t>
            </a:r>
            <a:r>
              <a:rPr lang="en-US" sz="1400" dirty="0">
                <a:cs typeface="2  Nazanin" pitchFamily="2" charset="-78"/>
              </a:rPr>
              <a:t>­</a:t>
            </a:r>
            <a:r>
              <a:rPr lang="fa-IR" sz="1400" dirty="0">
                <a:cs typeface="2  Nazanin" pitchFamily="2" charset="-78"/>
              </a:rPr>
              <a:t>های عصبی، با قابلیت قابل توجه آنها در استنتاج معانی از داده</a:t>
            </a:r>
            <a:r>
              <a:rPr lang="en-US" sz="1400" dirty="0">
                <a:cs typeface="2  Nazanin" pitchFamily="2" charset="-78"/>
              </a:rPr>
              <a:t>­</a:t>
            </a:r>
            <a:r>
              <a:rPr lang="fa-IR" sz="1400" dirty="0">
                <a:cs typeface="2  Nazanin" pitchFamily="2" charset="-78"/>
              </a:rPr>
              <a:t>های پیچیده یا مبهم، می</a:t>
            </a:r>
            <a:r>
              <a:rPr lang="en-US" sz="1400" dirty="0">
                <a:cs typeface="2  Nazanin" pitchFamily="2" charset="-78"/>
              </a:rPr>
              <a:t>­</a:t>
            </a:r>
            <a:r>
              <a:rPr lang="fa-IR" sz="1400" dirty="0">
                <a:cs typeface="2  Nazanin" pitchFamily="2" charset="-78"/>
              </a:rPr>
              <a:t>تواند برای استخراج الگوها و شناسایی روش</a:t>
            </a:r>
            <a:r>
              <a:rPr lang="en-US" sz="1400" dirty="0">
                <a:cs typeface="2  Nazanin" pitchFamily="2" charset="-78"/>
              </a:rPr>
              <a:t>­</a:t>
            </a:r>
            <a:r>
              <a:rPr lang="fa-IR" sz="1400" dirty="0">
                <a:cs typeface="2  Nazanin" pitchFamily="2" charset="-78"/>
              </a:rPr>
              <a:t>هایی که آگاهی از آنها برای انسان و دیگر تکنیک</a:t>
            </a:r>
            <a:r>
              <a:rPr lang="en-US" sz="1400" dirty="0">
                <a:cs typeface="2  Nazanin" pitchFamily="2" charset="-78"/>
              </a:rPr>
              <a:t>­</a:t>
            </a:r>
            <a:r>
              <a:rPr lang="fa-IR" sz="1400" dirty="0">
                <a:cs typeface="2  Nazanin" pitchFamily="2" charset="-78"/>
              </a:rPr>
              <a:t>های کامپیوتری بسیار پیچیده و دشوار است،  به کار گرفته شود</a:t>
            </a:r>
            <a:r>
              <a:rPr lang="en-US" sz="1400" dirty="0">
                <a:cs typeface="2  Nazanin" pitchFamily="2" charset="-78"/>
              </a:rPr>
              <a:t>.</a:t>
            </a:r>
          </a:p>
          <a:p>
            <a:pPr marL="0" indent="0" algn="r" rtl="1">
              <a:lnSpc>
                <a:spcPct val="150000"/>
              </a:lnSpc>
              <a:buNone/>
            </a:pPr>
            <a:r>
              <a:rPr lang="ar-SA" sz="1400" dirty="0">
                <a:cs typeface="2  Nazanin" pitchFamily="2" charset="-78"/>
              </a:rPr>
              <a:t>برنامه­های مبنی بر رفتار، نوعی رفتار مصنوعی در ربات ايجاد می­کنند که باعث می­شود ربات به طور خودکار وظيفه لازم را انجام دهد. می­توان رفتار را در ربات برنامه­ريزی کرد (نرم افزار) و يا به طور سخت افزاری در آن پياده­سازی نمود. هوش مبنی بر رفتار نيازی به پردازشگر مرکزی ندارد هر چند ممکن است اين گونه سيستم ها، يک پردازشگر مرکزی نيز داشته باشند</a:t>
            </a:r>
            <a:r>
              <a:rPr lang="en-US" sz="1400" dirty="0" smtClean="0">
                <a:cs typeface="2  Nazanin" pitchFamily="2" charset="-78"/>
              </a:rPr>
              <a:t>.</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11</a:t>
            </a:fld>
            <a:endParaRPr lang="tr-TR"/>
          </a:p>
        </p:txBody>
      </p:sp>
      <p:sp>
        <p:nvSpPr>
          <p:cNvPr id="6"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dirty="0" smtClean="0"/>
              <a:t>1</a:t>
            </a:r>
            <a:r>
              <a:rPr lang="en-US" dirty="0"/>
              <a:t>. Neural </a:t>
            </a:r>
            <a:r>
              <a:rPr lang="en-US" dirty="0" smtClean="0"/>
              <a:t>Networks</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636912"/>
            <a:ext cx="2687563" cy="2890143"/>
          </a:xfrm>
          <a:prstGeom prst="rect">
            <a:avLst/>
          </a:prstGeom>
        </p:spPr>
      </p:pic>
      <p:sp>
        <p:nvSpPr>
          <p:cNvPr id="10"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2. شبکه های عصبی</a:t>
            </a:r>
            <a:r>
              <a:rPr lang="en-US" sz="1000" b="1" dirty="0" smtClean="0">
                <a:solidFill>
                  <a:schemeClr val="bg2"/>
                </a:solidFill>
                <a:latin typeface="Lucida Bright" pitchFamily="18" charset="0"/>
                <a:cs typeface="2  Nazanin" pitchFamily="2" charset="-78"/>
              </a:rPr>
              <a:t>1</a:t>
            </a:r>
            <a:r>
              <a:rPr lang="fa-IR" sz="2000" b="1" dirty="0" smtClean="0">
                <a:solidFill>
                  <a:schemeClr val="bg2"/>
                </a:solidFill>
                <a:latin typeface="Lucida Bright" pitchFamily="18" charset="0"/>
                <a:cs typeface="2  Nazanin" pitchFamily="2" charset="-78"/>
              </a:rPr>
              <a:t>:</a:t>
            </a:r>
            <a:endParaRPr lang="en-US" sz="2000" b="1" dirty="0">
              <a:solidFill>
                <a:schemeClr val="bg2"/>
              </a:solidFill>
              <a:latin typeface="Lucida Bright" pitchFamily="18" charset="0"/>
              <a:cs typeface="2  Nazanin" pitchFamily="2" charset="-78"/>
            </a:endParaRPr>
          </a:p>
        </p:txBody>
      </p:sp>
    </p:spTree>
    <p:extLst>
      <p:ext uri="{BB962C8B-B14F-4D97-AF65-F5344CB8AC3E}">
        <p14:creationId xmlns:p14="http://schemas.microsoft.com/office/powerpoint/2010/main" val="1494774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2776"/>
            <a:ext cx="8229600" cy="4824536"/>
          </a:xfrm>
        </p:spPr>
        <p:txBody>
          <a:bodyPr/>
          <a:lstStyle/>
          <a:p>
            <a:pPr marL="914400" lvl="2" indent="0" algn="r" rtl="1">
              <a:lnSpc>
                <a:spcPct val="150000"/>
              </a:lnSpc>
              <a:buSzPct val="85000"/>
              <a:buNone/>
            </a:pPr>
            <a:r>
              <a:rPr lang="fa-IR" sz="1400" dirty="0" smtClean="0">
                <a:solidFill>
                  <a:schemeClr val="accent5">
                    <a:lumMod val="50000"/>
                  </a:schemeClr>
                </a:solidFill>
                <a:cs typeface="2  Nazanin" pitchFamily="2" charset="-78"/>
              </a:rPr>
              <a:t>2.1.1</a:t>
            </a:r>
            <a:r>
              <a:rPr lang="fa-IR" sz="1400" dirty="0" smtClean="0">
                <a:cs typeface="2  Nazanin" pitchFamily="2" charset="-78"/>
              </a:rPr>
              <a:t>   یادگیری </a:t>
            </a:r>
            <a:r>
              <a:rPr lang="fa-IR" sz="1400" dirty="0">
                <a:cs typeface="2  Nazanin" pitchFamily="2" charset="-78"/>
              </a:rPr>
              <a:t>انطباق پذیر</a:t>
            </a:r>
            <a:endParaRPr lang="en-US" sz="1400" dirty="0">
              <a:cs typeface="2  Nazanin" pitchFamily="2" charset="-78"/>
            </a:endParaRPr>
          </a:p>
          <a:p>
            <a:pPr marL="914400" lvl="2" indent="0" algn="r" rtl="1">
              <a:lnSpc>
                <a:spcPct val="150000"/>
              </a:lnSpc>
              <a:buSzPct val="85000"/>
              <a:buNone/>
            </a:pPr>
            <a:r>
              <a:rPr lang="fa-IR" sz="1400" dirty="0">
                <a:solidFill>
                  <a:schemeClr val="accent5">
                    <a:lumMod val="50000"/>
                  </a:schemeClr>
                </a:solidFill>
                <a:cs typeface="2  Nazanin" pitchFamily="2" charset="-78"/>
              </a:rPr>
              <a:t>2.1.2</a:t>
            </a:r>
            <a:r>
              <a:rPr lang="fa-IR" sz="1400" dirty="0" smtClean="0">
                <a:cs typeface="2  Nazanin" pitchFamily="2" charset="-78"/>
              </a:rPr>
              <a:t>   سازماندهی </a:t>
            </a:r>
            <a:r>
              <a:rPr lang="fa-IR" sz="1400" dirty="0">
                <a:cs typeface="2  Nazanin" pitchFamily="2" charset="-78"/>
              </a:rPr>
              <a:t>توسط خود</a:t>
            </a:r>
            <a:endParaRPr lang="en-US" sz="1400" dirty="0">
              <a:cs typeface="2  Nazanin" pitchFamily="2" charset="-78"/>
            </a:endParaRPr>
          </a:p>
          <a:p>
            <a:pPr marL="914400" lvl="2" indent="0" algn="r" rtl="1">
              <a:lnSpc>
                <a:spcPct val="150000"/>
              </a:lnSpc>
              <a:buSzPct val="85000"/>
              <a:buNone/>
            </a:pPr>
            <a:r>
              <a:rPr lang="fa-IR" sz="1400" dirty="0">
                <a:solidFill>
                  <a:schemeClr val="accent5">
                    <a:lumMod val="50000"/>
                  </a:schemeClr>
                </a:solidFill>
                <a:cs typeface="2  Nazanin" pitchFamily="2" charset="-78"/>
              </a:rPr>
              <a:t>2.1.3</a:t>
            </a:r>
            <a:r>
              <a:rPr lang="fa-IR" sz="1400" dirty="0" smtClean="0">
                <a:cs typeface="2  Nazanin" pitchFamily="2" charset="-78"/>
              </a:rPr>
              <a:t>   عملکرد </a:t>
            </a:r>
            <a:r>
              <a:rPr lang="fa-IR" sz="1400" dirty="0">
                <a:cs typeface="2  Nazanin" pitchFamily="2" charset="-78"/>
              </a:rPr>
              <a:t>بهنگام </a:t>
            </a:r>
            <a:r>
              <a:rPr lang="en-US" sz="900" dirty="0" smtClean="0">
                <a:cs typeface="2  Nazanin" pitchFamily="2" charset="-78"/>
              </a:rPr>
              <a:t>1</a:t>
            </a:r>
          </a:p>
          <a:p>
            <a:pPr marL="914400" lvl="2" indent="0" algn="r" rtl="1">
              <a:lnSpc>
                <a:spcPct val="150000"/>
              </a:lnSpc>
              <a:buSzPct val="85000"/>
              <a:buNone/>
            </a:pPr>
            <a:r>
              <a:rPr lang="fa-IR" sz="1400" dirty="0" smtClean="0">
                <a:solidFill>
                  <a:schemeClr val="accent5">
                    <a:lumMod val="50000"/>
                  </a:schemeClr>
                </a:solidFill>
                <a:cs typeface="2  Nazanin" pitchFamily="2" charset="-78"/>
              </a:rPr>
              <a:t>2.1.4</a:t>
            </a:r>
            <a:r>
              <a:rPr lang="fa-IR" sz="1400" dirty="0" smtClean="0">
                <a:cs typeface="2  Nazanin" pitchFamily="2" charset="-78"/>
              </a:rPr>
              <a:t>   تحمل </a:t>
            </a:r>
            <a:r>
              <a:rPr lang="fa-IR" sz="1400" dirty="0">
                <a:cs typeface="2  Nazanin" pitchFamily="2" charset="-78"/>
              </a:rPr>
              <a:t>اشتباه بدون ایجاد وقفه در هنگام کد­گذاری </a:t>
            </a:r>
            <a:r>
              <a:rPr lang="fa-IR" sz="1400" dirty="0" smtClean="0">
                <a:cs typeface="2  Nazanin" pitchFamily="2" charset="-78"/>
              </a:rPr>
              <a:t>اطلاعات</a:t>
            </a:r>
            <a:endParaRPr lang="fa-IR" sz="1400" dirty="0">
              <a:cs typeface="2  Nazanin" pitchFamily="2" charset="-78"/>
            </a:endParaRPr>
          </a:p>
          <a:p>
            <a:pPr marL="114300" indent="0" algn="r" rtl="1">
              <a:lnSpc>
                <a:spcPct val="150000"/>
              </a:lnSpc>
              <a:buSzPct val="85000"/>
              <a:buNone/>
            </a:pPr>
            <a:r>
              <a:rPr lang="fa-IR" sz="2000" b="1" kern="1200" dirty="0" smtClean="0">
                <a:solidFill>
                  <a:schemeClr val="bg2"/>
                </a:solidFill>
                <a:latin typeface="Lucida Bright" pitchFamily="18" charset="0"/>
                <a:cs typeface="2  Nazanin" pitchFamily="2" charset="-78"/>
              </a:rPr>
              <a:t>2.2  </a:t>
            </a:r>
            <a:r>
              <a:rPr lang="fa-IR" sz="2000" b="1" kern="1200" dirty="0">
                <a:solidFill>
                  <a:schemeClr val="bg2"/>
                </a:solidFill>
                <a:latin typeface="Lucida Bright" pitchFamily="18" charset="0"/>
                <a:cs typeface="2  Nazanin" pitchFamily="2" charset="-78"/>
              </a:rPr>
              <a:t>مدلسازی شبکه </a:t>
            </a:r>
            <a:r>
              <a:rPr lang="fa-IR" sz="2000" b="1" kern="1200" dirty="0" smtClean="0">
                <a:solidFill>
                  <a:schemeClr val="bg2"/>
                </a:solidFill>
                <a:latin typeface="Lucida Bright" pitchFamily="18" charset="0"/>
                <a:cs typeface="2  Nazanin" pitchFamily="2" charset="-78"/>
              </a:rPr>
              <a:t>عصبی</a:t>
            </a:r>
          </a:p>
          <a:p>
            <a:pPr marL="514350" lvl="1" indent="0" algn="just" rtl="1">
              <a:lnSpc>
                <a:spcPct val="150000"/>
              </a:lnSpc>
              <a:buSzPct val="85000"/>
              <a:buNone/>
            </a:pPr>
            <a:r>
              <a:rPr lang="fa-IR" sz="1400" dirty="0">
                <a:cs typeface="2  Nazanin" pitchFamily="2" charset="-78"/>
              </a:rPr>
              <a:t>در یک شبکه عصبی، پارامترهای ورودی بشکل یک سیگنال الکتریکی محرک به کانال­های ورودی مدل ریاضی سلول عصبی وارد می­شوند. هر یک از کانال­های ورودی دارای یک ضریب عددی هستند که وزن </a:t>
            </a:r>
            <a:r>
              <a:rPr lang="fa-IR" sz="1400" dirty="0" smtClean="0">
                <a:cs typeface="2  Nazanin" pitchFamily="2" charset="-78"/>
              </a:rPr>
              <a:t>سیناپسی</a:t>
            </a:r>
            <a:r>
              <a:rPr lang="en-US" sz="900" dirty="0" smtClean="0">
                <a:cs typeface="2  Nazanin" pitchFamily="2" charset="-78"/>
              </a:rPr>
              <a:t>2</a:t>
            </a:r>
            <a:r>
              <a:rPr lang="fa-IR" sz="1400" dirty="0" smtClean="0">
                <a:cs typeface="2  Nazanin" pitchFamily="2" charset="-78"/>
              </a:rPr>
              <a:t> </a:t>
            </a:r>
            <a:r>
              <a:rPr lang="fa-IR" sz="1400" dirty="0">
                <a:cs typeface="2  Nazanin" pitchFamily="2" charset="-78"/>
              </a:rPr>
              <a:t>نامیده می­شود. شدت تحریک الکتریکی در این ضریب، ضرب می­شود و به جسم سلولی می­رسد. اگر مجموع تحریکات رسیده به جسم سلولی کافی باشد، نرون شلیک می­کند و در مسیرها، جریان الکتریکی ثابتی را ایجاد می­کند. سلول­ها به یک یا چند لایه واسط می­رود که لایه­های مخفی نامیده می­شوند. ادامه جریان تحریکات در این لایه­ها (توسط همان وزن­های سیناپسی) طوری هدایت می­شود که پیچیدگی­های تاثیرات جریان ورودی را شبیه­سازی می­کند. سپس تحریکات به لایه خروجی می­روند که هدف نهایی ما است.</a:t>
            </a:r>
            <a:endParaRPr lang="fa-IR" sz="1400" b="1" kern="1200" dirty="0">
              <a:solidFill>
                <a:schemeClr val="bg2"/>
              </a:solidFill>
              <a:latin typeface="Lucida Bright" pitchFamily="18" charset="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12</a:t>
            </a:fld>
            <a:endParaRPr lang="tr-TR"/>
          </a:p>
        </p:txBody>
      </p:sp>
      <p:sp>
        <p:nvSpPr>
          <p:cNvPr id="6" name="Title 1"/>
          <p:cNvSpPr txBox="1">
            <a:spLocks/>
          </p:cNvSpPr>
          <p:nvPr/>
        </p:nvSpPr>
        <p:spPr bwMode="auto">
          <a:xfrm>
            <a:off x="457200" y="765175"/>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2.1  مزیت های شبکه عصبی</a:t>
            </a:r>
            <a:endParaRPr lang="en-US" sz="2000" b="1" dirty="0">
              <a:solidFill>
                <a:schemeClr val="bg2"/>
              </a:solidFill>
              <a:latin typeface="Lucida Bright" pitchFamily="18" charset="0"/>
              <a:cs typeface="2  Nazanin" pitchFamily="2" charset="-78"/>
            </a:endParaRPr>
          </a:p>
        </p:txBody>
      </p:sp>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dirty="0"/>
              <a:t>1. </a:t>
            </a:r>
            <a:r>
              <a:rPr lang="en-US" dirty="0">
                <a:cs typeface="2  Nazanin" pitchFamily="2" charset="-78"/>
              </a:rPr>
              <a:t>Real time </a:t>
            </a:r>
            <a:r>
              <a:rPr lang="en-US" dirty="0" smtClean="0"/>
              <a:t>		2. </a:t>
            </a:r>
            <a:r>
              <a:rPr lang="en-US" dirty="0"/>
              <a:t>Synaptic weight</a:t>
            </a:r>
          </a:p>
        </p:txBody>
      </p:sp>
      <p:pic>
        <p:nvPicPr>
          <p:cNvPr id="3074" name="Picture 2" descr="C:\Users\milad\Downloads\image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765175"/>
            <a:ext cx="3024138" cy="2265184"/>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Tree>
    <p:extLst>
      <p:ext uri="{BB962C8B-B14F-4D97-AF65-F5344CB8AC3E}">
        <p14:creationId xmlns:p14="http://schemas.microsoft.com/office/powerpoint/2010/main" val="20711415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2880320"/>
              </a:xfrm>
            </p:spPr>
            <p:txBody>
              <a:bodyPr/>
              <a:lstStyle/>
              <a:p>
                <a:pPr marL="0" indent="0" algn="just" rtl="1">
                  <a:lnSpc>
                    <a:spcPct val="150000"/>
                  </a:lnSpc>
                  <a:buNone/>
                </a:pPr>
                <a:r>
                  <a:rPr lang="fa-IR" sz="1400" dirty="0" smtClean="0">
                    <a:cs typeface="2  Nazanin" pitchFamily="2" charset="-78"/>
                  </a:rPr>
                  <a:t>خطوط ورودی </a:t>
                </a:r>
                <a:r>
                  <a:rPr lang="en-US" sz="1400" dirty="0">
                    <a:cs typeface="2  Nazanin" pitchFamily="2" charset="-78"/>
                  </a:rPr>
                  <a:t>(</a:t>
                </a:r>
                <a:r>
                  <a:rPr lang="en-US" sz="1400" i="1" dirty="0">
                    <a:latin typeface="Cambria Math" pitchFamily="18" charset="0"/>
                    <a:ea typeface="Cambria Math" pitchFamily="18" charset="0"/>
                    <a:cs typeface="2  Nazanin" pitchFamily="2" charset="-78"/>
                  </a:rPr>
                  <a:t>Input</a:t>
                </a:r>
                <a:r>
                  <a:rPr lang="en-US" sz="1400" dirty="0">
                    <a:cs typeface="2  Nazanin" pitchFamily="2" charset="-78"/>
                  </a:rPr>
                  <a:t>)</a:t>
                </a:r>
                <a:r>
                  <a:rPr lang="fa-IR" sz="1400" dirty="0">
                    <a:cs typeface="2  Nazanin" pitchFamily="2" charset="-78"/>
                  </a:rPr>
                  <a:t> سیگنال­های </a:t>
                </a:r>
                <a:r>
                  <a:rPr lang="fa-IR" sz="1400" dirty="0" smtClean="0">
                    <a:cs typeface="2  Nazanin" pitchFamily="2" charset="-78"/>
                  </a:rPr>
                  <a:t>تحریکی </a:t>
                </a:r>
                <a:r>
                  <a:rPr lang="fa-IR" sz="1400" dirty="0">
                    <a:cs typeface="2  Nazanin" pitchFamily="2" charset="-78"/>
                  </a:rPr>
                  <a:t>را به جسم سلولی می­آورند که همان پارامترهای تعریف کننده سیستم هستند.  در ابتدای هر کانال ورودی، یک ضریب عددی وجود دارد که شدت تحریک در این عدد ضرب می­شوند و حاصل آن که یک </a:t>
                </a:r>
                <a14:m>
                  <m:oMath xmlns:m="http://schemas.openxmlformats.org/officeDocument/2006/math">
                    <m:sSub>
                      <m:sSubPr>
                        <m:ctrlPr>
                          <a:rPr lang="en-US" sz="1400" i="1">
                            <a:latin typeface="Cambria Math"/>
                          </a:rPr>
                        </m:ctrlPr>
                      </m:sSubPr>
                      <m:e>
                        <m:r>
                          <a:rPr lang="fa-IR" sz="1400" b="0" i="0" smtClean="0">
                            <a:latin typeface="Cambria Math"/>
                          </a:rPr>
                          <m:t> </m:t>
                        </m:r>
                        <m:r>
                          <a:rPr lang="en-US" sz="1400" i="1">
                            <a:latin typeface="Cambria Math"/>
                          </a:rPr>
                          <m:t>𝑊𝑒𝑖𝑔</m:t>
                        </m:r>
                        <m:r>
                          <a:rPr lang="en-US" sz="1400" i="1">
                            <a:latin typeface="Cambria Math"/>
                          </a:rPr>
                          <m:t>h</m:t>
                        </m:r>
                        <m:r>
                          <a:rPr lang="en-US" sz="1400" i="1">
                            <a:latin typeface="Cambria Math"/>
                          </a:rPr>
                          <m:t>𝑡𝑒𝑑</m:t>
                        </m:r>
                        <m:r>
                          <a:rPr lang="en-US" sz="1400" i="1">
                            <a:latin typeface="Cambria Math"/>
                          </a:rPr>
                          <m:t> </m:t>
                        </m:r>
                        <m:r>
                          <a:rPr lang="en-US" sz="1400" i="1">
                            <a:latin typeface="Cambria Math"/>
                          </a:rPr>
                          <m:t>𝐼𝑛𝑝𝑢𝑡</m:t>
                        </m:r>
                      </m:e>
                      <m:sub>
                        <m:r>
                          <a:rPr lang="en-US" sz="1400" i="1">
                            <a:latin typeface="Cambria Math"/>
                          </a:rPr>
                          <m:t>1</m:t>
                        </m:r>
                      </m:sub>
                    </m:sSub>
                  </m:oMath>
                </a14:m>
                <a:r>
                  <a:rPr lang="fa-IR" sz="1400" dirty="0">
                    <a:cs typeface="2  Nazanin" pitchFamily="2" charset="-78"/>
                  </a:rPr>
                  <a:t>نامیده می­شود، اگر مثبت باشد یک سیگنال تحریکی </a:t>
                </a:r>
                <a:r>
                  <a:rPr lang="fa-IR" sz="1400" dirty="0" smtClean="0">
                    <a:cs typeface="2  Nazanin" pitchFamily="2" charset="-78"/>
                  </a:rPr>
                  <a:t>بر </a:t>
                </a:r>
                <a:r>
                  <a:rPr lang="fa-IR" sz="1400" dirty="0">
                    <a:cs typeface="2  Nazanin" pitchFamily="2" charset="-78"/>
                  </a:rPr>
                  <a:t>جسم سلولی است. مقادیر کلیه این سیگنال­های </a:t>
                </a:r>
                <a:r>
                  <a:rPr lang="fa-IR" sz="1400" dirty="0" smtClean="0">
                    <a:cs typeface="2  Nazanin" pitchFamily="2" charset="-78"/>
                  </a:rPr>
                  <a:t>تحریکی </a:t>
                </a:r>
                <a:r>
                  <a:rPr lang="fa-IR" sz="1400" dirty="0">
                    <a:cs typeface="2  Nazanin" pitchFamily="2" charset="-78"/>
                  </a:rPr>
                  <a:t>که از ورودی­های مختلف به جسم سلولی می­رسند، با هم بصورت خطی جمع می شود. </a:t>
                </a:r>
                <a:r>
                  <a:rPr lang="fa-IR" sz="1400" dirty="0" smtClean="0">
                    <a:cs typeface="2  Nazanin" pitchFamily="2" charset="-78"/>
                  </a:rPr>
                  <a:t>اگر </a:t>
                </a:r>
                <a:r>
                  <a:rPr lang="fa-IR" sz="1400" dirty="0">
                    <a:cs typeface="2  Nazanin" pitchFamily="2" charset="-78"/>
                  </a:rPr>
                  <a:t>این </a:t>
                </a:r>
                <a:r>
                  <a:rPr lang="fa-IR" sz="1400" dirty="0" smtClean="0">
                    <a:cs typeface="2  Nazanin" pitchFamily="2" charset="-78"/>
                  </a:rPr>
                  <a:t>حاصل</a:t>
                </a:r>
                <a:r>
                  <a:rPr lang="en-US" sz="1400" dirty="0" smtClean="0">
                    <a:cs typeface="2  Nazanin" pitchFamily="2" charset="-78"/>
                  </a:rPr>
                  <a:t> </a:t>
                </a:r>
                <a:r>
                  <a:rPr lang="fa-IR" sz="1400" dirty="0" smtClean="0">
                    <a:cs typeface="2  Nazanin" pitchFamily="2" charset="-78"/>
                  </a:rPr>
                  <a:t>جمع </a:t>
                </a:r>
                <a:r>
                  <a:rPr lang="fa-IR" sz="1400" dirty="0">
                    <a:cs typeface="2  Nazanin" pitchFamily="2" charset="-78"/>
                  </a:rPr>
                  <a:t>از </a:t>
                </a:r>
                <a:r>
                  <a:rPr lang="fa-IR" sz="1400" dirty="0" smtClean="0">
                    <a:cs typeface="2  Nazanin" pitchFamily="2" charset="-78"/>
                  </a:rPr>
                  <a:t>میزان آستانه</a:t>
                </a:r>
                <a:r>
                  <a:rPr lang="en-US" sz="900" dirty="0" smtClean="0">
                    <a:cs typeface="2  Nazanin" pitchFamily="2" charset="-78"/>
                  </a:rPr>
                  <a:t>2</a:t>
                </a:r>
                <a:r>
                  <a:rPr lang="fa-IR" sz="900" dirty="0" smtClean="0">
                    <a:cs typeface="2  Nazanin" pitchFamily="2" charset="-78"/>
                  </a:rPr>
                  <a:t> </a:t>
                </a:r>
                <a:r>
                  <a:rPr lang="fa-IR" sz="1400" dirty="0" smtClean="0">
                    <a:cs typeface="2  Nazanin" pitchFamily="2" charset="-78"/>
                  </a:rPr>
                  <a:t>کمتر </a:t>
                </a:r>
                <a:r>
                  <a:rPr lang="fa-IR" sz="1400" dirty="0">
                    <a:cs typeface="2  Nazanin" pitchFamily="2" charset="-78"/>
                  </a:rPr>
                  <a:t>باشد سلول عصبی خاموش می­ماند در غیر این صورت سلول </a:t>
                </a:r>
                <a:r>
                  <a:rPr lang="fa-IR" sz="1400" dirty="0" smtClean="0">
                    <a:cs typeface="2  Nazanin" pitchFamily="2" charset="-78"/>
                  </a:rPr>
                  <a:t>شلیک</a:t>
                </a:r>
                <a:r>
                  <a:rPr lang="en-US" sz="900" dirty="0" smtClean="0">
                    <a:cs typeface="2  Nazanin" pitchFamily="2" charset="-78"/>
                  </a:rPr>
                  <a:t>3</a:t>
                </a:r>
                <a:r>
                  <a:rPr lang="fa-IR" sz="1400" dirty="0" smtClean="0">
                    <a:cs typeface="2  Nazanin" pitchFamily="2" charset="-78"/>
                  </a:rPr>
                  <a:t> </a:t>
                </a:r>
                <a:r>
                  <a:rPr lang="fa-IR" sz="1400" dirty="0" smtClean="0">
                    <a:cs typeface="2  Nazanin" pitchFamily="2" charset="-78"/>
                  </a:rPr>
                  <a:t>می­کند</a:t>
                </a:r>
                <a:r>
                  <a:rPr lang="en-US" sz="1400" dirty="0" smtClean="0">
                    <a:cs typeface="2  Nazanin" pitchFamily="2" charset="-78"/>
                  </a:rPr>
                  <a:t> </a:t>
                </a:r>
                <a:r>
                  <a:rPr lang="fa-IR" sz="1400" dirty="0" smtClean="0">
                    <a:cs typeface="2  Nazanin" pitchFamily="2" charset="-78"/>
                  </a:rPr>
                  <a:t>و </a:t>
                </a:r>
                <a:r>
                  <a:rPr lang="fa-IR" sz="1400" dirty="0">
                    <a:cs typeface="2  Nazanin" pitchFamily="2" charset="-78"/>
                  </a:rPr>
                  <a:t>جریان الکتریکی ثابتی در خروجی (یا خروجی­ها) ایجاد می­کند. </a:t>
                </a:r>
                <a:endParaRPr lang="fa-IR" sz="1400" dirty="0" smtClean="0">
                  <a:cs typeface="2  Nazanin" pitchFamily="2" charset="-78"/>
                </a:endParaRPr>
              </a:p>
              <a:p>
                <a:pPr marL="715963" algn="just" rtl="1">
                  <a:lnSpc>
                    <a:spcPct val="150000"/>
                  </a:lnSpc>
                  <a:buFont typeface="Arial" pitchFamily="34" charset="0"/>
                  <a:buChar char="•"/>
                </a:pPr>
                <a14:m>
                  <m:oMath xmlns:m="http://schemas.openxmlformats.org/officeDocument/2006/math">
                    <m:sSub>
                      <m:sSubPr>
                        <m:ctrlPr>
                          <a:rPr lang="en-US" sz="1400" i="1" smtClean="0">
                            <a:latin typeface="Cambria Math"/>
                            <a:cs typeface="2  Nazanin" pitchFamily="2" charset="-78"/>
                          </a:rPr>
                        </m:ctrlPr>
                      </m:sSubPr>
                      <m:e>
                        <m:r>
                          <a:rPr lang="en-US" sz="1400" b="0" i="1" smtClean="0">
                            <a:latin typeface="Cambria Math"/>
                            <a:cs typeface="2  Nazanin" pitchFamily="2" charset="-78"/>
                          </a:rPr>
                          <m:t>:</m:t>
                        </m:r>
                        <m:r>
                          <a:rPr lang="en-US" sz="1400" b="0" i="1" smtClean="0">
                            <a:latin typeface="Cambria Math"/>
                            <a:cs typeface="2  Nazanin" pitchFamily="2" charset="-78"/>
                          </a:rPr>
                          <m:t>𝑋</m:t>
                        </m:r>
                      </m:e>
                      <m:sub>
                        <m:r>
                          <a:rPr lang="en-US" sz="1400" b="0" i="1" smtClean="0">
                            <a:latin typeface="Cambria Math"/>
                            <a:cs typeface="2  Nazanin" pitchFamily="2" charset="-78"/>
                          </a:rPr>
                          <m:t>𝑖</m:t>
                        </m:r>
                      </m:sub>
                    </m:sSub>
                  </m:oMath>
                </a14:m>
                <a:r>
                  <a:rPr lang="fa-IR" sz="1400" dirty="0" smtClean="0">
                    <a:cs typeface="2  Nazanin" pitchFamily="2" charset="-78"/>
                  </a:rPr>
                  <a:t> ضریب عددی سیگنال ورودی</a:t>
                </a:r>
              </a:p>
              <a:p>
                <a:pPr marL="715963" algn="just" rtl="1">
                  <a:lnSpc>
                    <a:spcPct val="150000"/>
                  </a:lnSpc>
                  <a:buFont typeface="Arial" pitchFamily="34" charset="0"/>
                  <a:buChar char="•"/>
                </a:pPr>
                <a14:m>
                  <m:oMath xmlns:m="http://schemas.openxmlformats.org/officeDocument/2006/math">
                    <m:sSub>
                      <m:sSubPr>
                        <m:ctrlPr>
                          <a:rPr lang="en-US" sz="1400" i="1" smtClean="0">
                            <a:latin typeface="Cambria Math"/>
                            <a:cs typeface="2  Nazanin" pitchFamily="2" charset="-78"/>
                          </a:rPr>
                        </m:ctrlPr>
                      </m:sSubPr>
                      <m:e>
                        <m:r>
                          <a:rPr lang="en-US" sz="1400" b="0" i="1" smtClean="0">
                            <a:latin typeface="Cambria Math"/>
                            <a:cs typeface="2  Nazanin" pitchFamily="2" charset="-78"/>
                          </a:rPr>
                          <m:t>:</m:t>
                        </m:r>
                        <m:r>
                          <a:rPr lang="en-US" sz="1400" b="0" i="1" smtClean="0">
                            <a:latin typeface="Cambria Math"/>
                            <a:cs typeface="2  Nazanin" pitchFamily="2" charset="-78"/>
                          </a:rPr>
                          <m:t>𝑌</m:t>
                        </m:r>
                      </m:e>
                      <m:sub>
                        <m:r>
                          <a:rPr lang="en-US" sz="1400" b="0" i="1" smtClean="0">
                            <a:latin typeface="Cambria Math"/>
                            <a:cs typeface="2  Nazanin" pitchFamily="2" charset="-78"/>
                          </a:rPr>
                          <m:t>𝑖</m:t>
                        </m:r>
                      </m:sub>
                    </m:sSub>
                  </m:oMath>
                </a14:m>
                <a:r>
                  <a:rPr lang="fa-IR" sz="1400" dirty="0" smtClean="0">
                    <a:cs typeface="2  Nazanin" pitchFamily="2" charset="-78"/>
                  </a:rPr>
                  <a:t> شدت تحریک</a:t>
                </a:r>
              </a:p>
              <a:p>
                <a:pPr marL="715963" algn="just" rtl="1">
                  <a:lnSpc>
                    <a:spcPct val="150000"/>
                  </a:lnSpc>
                  <a:buFont typeface="Arial" pitchFamily="34" charset="0"/>
                  <a:buChar char="•"/>
                </a:pPr>
                <a14:m>
                  <m:oMath xmlns:m="http://schemas.openxmlformats.org/officeDocument/2006/math">
                    <m:sSub>
                      <m:sSubPr>
                        <m:ctrlPr>
                          <a:rPr lang="en-US" sz="1400" i="1" smtClean="0">
                            <a:latin typeface="Cambria Math"/>
                            <a:cs typeface="2  Nazanin" pitchFamily="2" charset="-78"/>
                          </a:rPr>
                        </m:ctrlPr>
                      </m:sSubPr>
                      <m:e>
                        <m:r>
                          <a:rPr lang="en-US" sz="1400" b="0" i="1" smtClean="0">
                            <a:latin typeface="Cambria Math"/>
                            <a:cs typeface="2  Nazanin" pitchFamily="2" charset="-78"/>
                          </a:rPr>
                          <m:t>:</m:t>
                        </m:r>
                        <m:r>
                          <a:rPr lang="en-US" sz="1400" b="0" i="1" smtClean="0">
                            <a:latin typeface="Cambria Math"/>
                            <a:cs typeface="2  Nazanin" pitchFamily="2" charset="-78"/>
                          </a:rPr>
                          <m:t>𝑊𝐼</m:t>
                        </m:r>
                      </m:e>
                      <m:sub>
                        <m:r>
                          <a:rPr lang="en-US" sz="1400" b="0" i="1" smtClean="0">
                            <a:latin typeface="Cambria Math"/>
                            <a:cs typeface="2  Nazanin" pitchFamily="2" charset="-78"/>
                          </a:rPr>
                          <m:t>𝑖</m:t>
                        </m:r>
                      </m:sub>
                    </m:sSub>
                  </m:oMath>
                </a14:m>
                <a:r>
                  <a:rPr lang="fa-IR" sz="1400" dirty="0" smtClean="0">
                    <a:cs typeface="2  Nazanin" pitchFamily="2" charset="-78"/>
                  </a:rPr>
                  <a:t> </a:t>
                </a:r>
                <a14:m>
                  <m:oMath xmlns:m="http://schemas.openxmlformats.org/officeDocument/2006/math">
                    <m:r>
                      <a:rPr lang="en-US" sz="1400" i="1">
                        <a:latin typeface="Cambria Math"/>
                      </a:rPr>
                      <m:t>𝑊𝑒𝑖𝑔</m:t>
                    </m:r>
                    <m:r>
                      <a:rPr lang="en-US" sz="1400" i="1">
                        <a:latin typeface="Cambria Math"/>
                      </a:rPr>
                      <m:t>h</m:t>
                    </m:r>
                    <m:r>
                      <a:rPr lang="en-US" sz="1400" i="1">
                        <a:latin typeface="Cambria Math"/>
                      </a:rPr>
                      <m:t>𝑡𝑒𝑑</m:t>
                    </m:r>
                    <m:r>
                      <a:rPr lang="en-US" sz="1400" i="1">
                        <a:latin typeface="Cambria Math"/>
                      </a:rPr>
                      <m:t> </m:t>
                    </m:r>
                    <m:r>
                      <a:rPr lang="en-US" sz="1400" i="1">
                        <a:latin typeface="Cambria Math"/>
                      </a:rPr>
                      <m:t>𝐼𝑛𝑝𝑢𝑡</m:t>
                    </m:r>
                  </m:oMath>
                </a14:m>
                <a:endParaRPr lang="en-US" sz="1400" dirty="0">
                  <a:cs typeface="2  Nazanin" pitchFamily="2" charset="-78"/>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2880320"/>
              </a:xfrm>
              <a:blipFill rotWithShape="1">
                <a:blip r:embed="rId2"/>
                <a:stretch>
                  <a:fillRect l="-741" r="-222"/>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13</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2.3  طرز کار مدل سلول عصبی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Footer Placeholder 3"/>
          <p:cNvSpPr>
            <a:spLocks noGrp="1"/>
          </p:cNvSpPr>
          <p:nvPr>
            <p:ph type="ftr" sz="quarter" idx="10"/>
          </p:nvPr>
        </p:nvSpPr>
        <p:spPr>
          <a:xfrm>
            <a:off x="539750" y="6402388"/>
            <a:ext cx="8135938" cy="287337"/>
          </a:xfrm>
        </p:spPr>
        <p:txBody>
          <a:bodyPr/>
          <a:lstStyle/>
          <a:p>
            <a:pPr>
              <a:defRPr/>
            </a:pPr>
            <a:r>
              <a:rPr lang="en-US" i="0" dirty="0"/>
              <a:t>1. </a:t>
            </a:r>
            <a:r>
              <a:rPr lang="fa-IR" b="1" i="0" dirty="0" smtClean="0">
                <a:cs typeface="2  Nazanin" pitchFamily="2" charset="-78"/>
              </a:rPr>
              <a:t>ورودی وزنی</a:t>
            </a:r>
            <a:r>
              <a:rPr lang="en-US" b="1" i="0" dirty="0" smtClean="0">
                <a:cs typeface="2  Nazanin" pitchFamily="2" charset="-78"/>
              </a:rPr>
              <a:t> </a:t>
            </a:r>
            <a:r>
              <a:rPr lang="en-US" dirty="0" smtClean="0"/>
              <a:t>		</a:t>
            </a:r>
            <a:r>
              <a:rPr lang="en-US" i="0" dirty="0" smtClean="0">
                <a:cs typeface="2  Nazanin" pitchFamily="2" charset="-78"/>
              </a:rPr>
              <a:t>2</a:t>
            </a:r>
            <a:r>
              <a:rPr lang="en-US" i="0" dirty="0">
                <a:cs typeface="2  Nazanin" pitchFamily="2" charset="-78"/>
              </a:rPr>
              <a:t>. </a:t>
            </a:r>
            <a:r>
              <a:rPr lang="en-US" dirty="0"/>
              <a:t>Threshold </a:t>
            </a:r>
            <a:r>
              <a:rPr lang="fa-IR" i="0" dirty="0" smtClean="0"/>
              <a:t>		</a:t>
            </a:r>
            <a:r>
              <a:rPr lang="en-US" i="0" dirty="0" smtClean="0">
                <a:cs typeface="2  Nazanin" pitchFamily="2" charset="-78"/>
              </a:rPr>
              <a:t>3</a:t>
            </a:r>
            <a:r>
              <a:rPr lang="en-US" i="0" dirty="0" smtClean="0"/>
              <a:t>. </a:t>
            </a:r>
            <a:r>
              <a:rPr lang="en-US" dirty="0">
                <a:cs typeface="2  Nazanin" pitchFamily="2" charset="-78"/>
              </a:rPr>
              <a:t>Fire</a:t>
            </a:r>
            <a:endParaRPr lang="en-US" i="0" dirty="0"/>
          </a:p>
        </p:txBody>
      </p:sp>
      <mc:AlternateContent xmlns:mc="http://schemas.openxmlformats.org/markup-compatibility/2006">
        <mc:Choice xmlns:a14="http://schemas.microsoft.com/office/drawing/2010/main" Requires="a14">
          <p:sp>
            <p:nvSpPr>
              <p:cNvPr id="11" name="Content Placeholder 2"/>
              <p:cNvSpPr txBox="1">
                <a:spLocks/>
              </p:cNvSpPr>
              <p:nvPr/>
            </p:nvSpPr>
            <p:spPr bwMode="auto">
              <a:xfrm>
                <a:off x="1835696" y="2924944"/>
                <a:ext cx="2450232" cy="64807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marL="0" indent="0" algn="just" rtl="1">
                  <a:lnSpc>
                    <a:spcPct val="150000"/>
                  </a:lnSpc>
                  <a:buNone/>
                </a:pPr>
                <a14:m>
                  <m:oMathPara xmlns:m="http://schemas.openxmlformats.org/officeDocument/2006/math">
                    <m:oMathParaPr>
                      <m:jc m:val="centerGroup"/>
                    </m:oMathParaPr>
                    <m:oMath xmlns:m="http://schemas.openxmlformats.org/officeDocument/2006/math">
                      <m:sSub>
                        <m:sSubPr>
                          <m:ctrlPr>
                            <a:rPr lang="en-US" sz="1800" i="1">
                              <a:latin typeface="Cambria Math"/>
                            </a:rPr>
                          </m:ctrlPr>
                        </m:sSubPr>
                        <m:e>
                          <m:r>
                            <a:rPr lang="en-US" sz="1800" i="1">
                              <a:latin typeface="Cambria Math"/>
                            </a:rPr>
                            <m:t>𝑊𝐼</m:t>
                          </m:r>
                        </m:e>
                        <m:sub>
                          <m:r>
                            <a:rPr lang="en-US" sz="1800" i="1">
                              <a:latin typeface="Cambria Math"/>
                            </a:rPr>
                            <m:t>𝑖</m:t>
                          </m:r>
                        </m:sub>
                      </m:sSub>
                      <m:r>
                        <a:rPr lang="en-US" sz="1800" i="1">
                          <a:latin typeface="Cambria Math"/>
                        </a:rPr>
                        <m:t>=</m:t>
                      </m:r>
                      <m:d>
                        <m:dPr>
                          <m:ctrlPr>
                            <a:rPr lang="en-US" sz="1800" i="1">
                              <a:latin typeface="Cambria Math"/>
                            </a:rPr>
                          </m:ctrlPr>
                        </m:dPr>
                        <m:e>
                          <m:sSub>
                            <m:sSubPr>
                              <m:ctrlPr>
                                <a:rPr lang="en-US" sz="1800" i="1">
                                  <a:latin typeface="Cambria Math"/>
                                </a:rPr>
                              </m:ctrlPr>
                            </m:sSubPr>
                            <m:e>
                              <m:r>
                                <a:rPr lang="en-US" sz="1800" i="1">
                                  <a:latin typeface="Cambria Math"/>
                                </a:rPr>
                                <m:t>𝑋</m:t>
                              </m:r>
                            </m:e>
                            <m:sub>
                              <m:r>
                                <a:rPr lang="en-US" sz="1800" i="1">
                                  <a:latin typeface="Cambria Math"/>
                                </a:rPr>
                                <m:t>𝑖</m:t>
                              </m:r>
                            </m:sub>
                          </m:sSub>
                          <m:sSub>
                            <m:sSubPr>
                              <m:ctrlPr>
                                <a:rPr lang="en-US" sz="1800" i="1">
                                  <a:latin typeface="Cambria Math"/>
                                </a:rPr>
                              </m:ctrlPr>
                            </m:sSubPr>
                            <m:e>
                              <m:r>
                                <a:rPr lang="en-US" sz="1800" i="1">
                                  <a:latin typeface="Cambria Math"/>
                                </a:rPr>
                                <m:t>𝑌</m:t>
                              </m:r>
                            </m:e>
                            <m:sub>
                              <m:r>
                                <a:rPr lang="en-US" sz="1800" i="1">
                                  <a:latin typeface="Cambria Math"/>
                                </a:rPr>
                                <m:t>𝑖</m:t>
                              </m:r>
                            </m:sub>
                          </m:sSub>
                        </m:e>
                      </m:d>
                    </m:oMath>
                  </m:oMathPara>
                </a14:m>
                <a:endParaRPr lang="en-US" sz="1800" dirty="0" smtClean="0">
                  <a:cs typeface="2  Nazanin" pitchFamily="2" charset="-78"/>
                </a:endParaRPr>
              </a:p>
            </p:txBody>
          </p:sp>
        </mc:Choice>
        <mc:Fallback>
          <p:sp>
            <p:nvSpPr>
              <p:cNvPr id="11" name="Content Placeholder 2"/>
              <p:cNvSpPr txBox="1">
                <a:spLocks noRot="1" noChangeAspect="1" noMove="1" noResize="1" noEditPoints="1" noAdjustHandles="1" noChangeArrowheads="1" noChangeShapeType="1" noTextEdit="1"/>
              </p:cNvSpPr>
              <p:nvPr/>
            </p:nvSpPr>
            <p:spPr bwMode="auto">
              <a:xfrm>
                <a:off x="1835696" y="2924944"/>
                <a:ext cx="2450232" cy="648072"/>
              </a:xfrm>
              <a:prstGeom prst="rect">
                <a:avLst/>
              </a:prstGeom>
              <a:blipFill rotWithShape="1">
                <a:blip r:embed="rId3"/>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13" name="Table 12"/>
              <p:cNvGraphicFramePr>
                <a:graphicFrameLocks noGrp="1"/>
              </p:cNvGraphicFramePr>
              <p:nvPr>
                <p:extLst>
                  <p:ext uri="{D42A27DB-BD31-4B8C-83A1-F6EECF244321}">
                    <p14:modId xmlns:p14="http://schemas.microsoft.com/office/powerpoint/2010/main" val="1038139647"/>
                  </p:ext>
                </p:extLst>
              </p:nvPr>
            </p:nvGraphicFramePr>
            <p:xfrm>
              <a:off x="2069822" y="4077072"/>
              <a:ext cx="4662418" cy="1620390"/>
            </p:xfrm>
            <a:graphic>
              <a:graphicData uri="http://schemas.openxmlformats.org/drawingml/2006/table">
                <a:tbl>
                  <a:tblPr firstRow="1" firstCol="1" bandRow="1">
                    <a:tableStyleId>{2D5ABB26-0587-4C30-8999-92F81FD0307C}</a:tableStyleId>
                  </a:tblPr>
                  <a:tblGrid>
                    <a:gridCol w="2382298"/>
                    <a:gridCol w="2280120"/>
                  </a:tblGrid>
                  <a:tr h="810195">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nary>
                                  <m:naryPr>
                                    <m:chr m:val="∑"/>
                                    <m:limLoc m:val="undOvr"/>
                                    <m:ctrlPr>
                                      <a:rPr lang="en-US" sz="1400">
                                        <a:effectLst/>
                                      </a:rPr>
                                    </m:ctrlPr>
                                  </m:naryPr>
                                  <m:sub>
                                    <m:r>
                                      <a:rPr lang="en-US" sz="1400">
                                        <a:effectLst/>
                                      </a:rPr>
                                      <m:t>𝑖</m:t>
                                    </m:r>
                                    <m:r>
                                      <a:rPr lang="en-US" sz="1400">
                                        <a:effectLst/>
                                      </a:rPr>
                                      <m:t>=</m:t>
                                    </m:r>
                                    <m:r>
                                      <a:rPr lang="en-US" sz="1400">
                                        <a:effectLst/>
                                      </a:rPr>
                                      <m:t>1</m:t>
                                    </m:r>
                                  </m:sub>
                                  <m:sup>
                                    <m:r>
                                      <a:rPr lang="en-US" sz="1400">
                                        <a:effectLst/>
                                      </a:rPr>
                                      <m:t>𝑛</m:t>
                                    </m:r>
                                  </m:sup>
                                  <m:e>
                                    <m:r>
                                      <a:rPr lang="en-US" sz="1400">
                                        <a:effectLst/>
                                      </a:rPr>
                                      <m:t>(</m:t>
                                    </m:r>
                                    <m:sSub>
                                      <m:sSubPr>
                                        <m:ctrlPr>
                                          <a:rPr lang="en-US" sz="1400">
                                            <a:effectLst/>
                                          </a:rPr>
                                        </m:ctrlPr>
                                      </m:sSubPr>
                                      <m:e>
                                        <m:r>
                                          <a:rPr lang="en-US" sz="1400">
                                            <a:effectLst/>
                                          </a:rPr>
                                          <m:t>𝑋</m:t>
                                        </m:r>
                                      </m:e>
                                      <m:sub>
                                        <m:r>
                                          <a:rPr lang="en-US" sz="1400">
                                            <a:effectLst/>
                                          </a:rPr>
                                          <m:t>𝑖</m:t>
                                        </m:r>
                                      </m:sub>
                                    </m:sSub>
                                    <m:sSub>
                                      <m:sSubPr>
                                        <m:ctrlPr>
                                          <a:rPr lang="en-US" sz="1400">
                                            <a:effectLst/>
                                          </a:rPr>
                                        </m:ctrlPr>
                                      </m:sSubPr>
                                      <m:e>
                                        <m:r>
                                          <a:rPr lang="en-US" sz="1400">
                                            <a:effectLst/>
                                          </a:rPr>
                                          <m:t>𝑌</m:t>
                                        </m:r>
                                      </m:e>
                                      <m:sub>
                                        <m:r>
                                          <a:rPr lang="en-US" sz="1400">
                                            <a:effectLst/>
                                          </a:rPr>
                                          <m:t>𝑖</m:t>
                                        </m:r>
                                      </m:sub>
                                    </m:sSub>
                                    <m:r>
                                      <a:rPr lang="en-US" sz="1400">
                                        <a:effectLst/>
                                      </a:rPr>
                                      <m:t>)</m:t>
                                    </m:r>
                                  </m:e>
                                </m:nary>
                                <m:r>
                                  <a:rPr lang="en-US" sz="1400">
                                    <a:effectLst/>
                                  </a:rPr>
                                  <m:t>&gt;</m:t>
                                </m:r>
                                <m:r>
                                  <a:rPr lang="en-US" sz="1400">
                                    <a:effectLst/>
                                  </a:rPr>
                                  <m:t>𝑇</m:t>
                                </m:r>
                                <m:r>
                                  <a:rPr lang="en-US" sz="1400">
                                    <a:effectLst/>
                                  </a:rPr>
                                  <m:t>h</m:t>
                                </m:r>
                                <m:r>
                                  <a:rPr lang="en-US" sz="1400">
                                    <a:effectLst/>
                                  </a:rPr>
                                  <m:t>𝑟𝑒𝑠</m:t>
                                </m:r>
                                <m:r>
                                  <a:rPr lang="en-US" sz="1400">
                                    <a:effectLst/>
                                  </a:rPr>
                                  <m:t>h</m:t>
                                </m:r>
                                <m:r>
                                  <a:rPr lang="en-US" sz="1400">
                                    <a:effectLst/>
                                  </a:rPr>
                                  <m:t>𝑜𝑙𝑑</m:t>
                                </m:r>
                              </m:oMath>
                            </m:oMathPara>
                          </a14:m>
                          <a:endParaRPr lang="en-US" sz="11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i="1" dirty="0">
                              <a:effectLst/>
                            </a:rPr>
                            <a:t>output =1</a:t>
                          </a:r>
                          <a:endParaRPr lang="en-US" sz="1100" i="1"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0195">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nary>
                                  <m:naryPr>
                                    <m:chr m:val="∑"/>
                                    <m:limLoc m:val="undOvr"/>
                                    <m:ctrlPr>
                                      <a:rPr lang="en-US" sz="1400">
                                        <a:effectLst/>
                                      </a:rPr>
                                    </m:ctrlPr>
                                  </m:naryPr>
                                  <m:sub>
                                    <m:r>
                                      <a:rPr lang="en-US" sz="1400">
                                        <a:effectLst/>
                                      </a:rPr>
                                      <m:t>𝑖</m:t>
                                    </m:r>
                                    <m:r>
                                      <a:rPr lang="en-US" sz="1400">
                                        <a:effectLst/>
                                      </a:rPr>
                                      <m:t>=</m:t>
                                    </m:r>
                                    <m:r>
                                      <a:rPr lang="en-US" sz="1400">
                                        <a:effectLst/>
                                      </a:rPr>
                                      <m:t>1</m:t>
                                    </m:r>
                                  </m:sub>
                                  <m:sup>
                                    <m:r>
                                      <a:rPr lang="en-US" sz="1400">
                                        <a:effectLst/>
                                      </a:rPr>
                                      <m:t>𝑛</m:t>
                                    </m:r>
                                  </m:sup>
                                  <m:e>
                                    <m:r>
                                      <a:rPr lang="en-US" sz="1400">
                                        <a:effectLst/>
                                      </a:rPr>
                                      <m:t>(</m:t>
                                    </m:r>
                                    <m:sSub>
                                      <m:sSubPr>
                                        <m:ctrlPr>
                                          <a:rPr lang="en-US" sz="1400">
                                            <a:effectLst/>
                                          </a:rPr>
                                        </m:ctrlPr>
                                      </m:sSubPr>
                                      <m:e>
                                        <m:r>
                                          <a:rPr lang="en-US" sz="1400">
                                            <a:effectLst/>
                                          </a:rPr>
                                          <m:t>𝑋</m:t>
                                        </m:r>
                                      </m:e>
                                      <m:sub>
                                        <m:r>
                                          <a:rPr lang="en-US" sz="1400">
                                            <a:effectLst/>
                                          </a:rPr>
                                          <m:t>𝑖</m:t>
                                        </m:r>
                                      </m:sub>
                                    </m:sSub>
                                    <m:sSub>
                                      <m:sSubPr>
                                        <m:ctrlPr>
                                          <a:rPr lang="en-US" sz="1400">
                                            <a:effectLst/>
                                          </a:rPr>
                                        </m:ctrlPr>
                                      </m:sSubPr>
                                      <m:e>
                                        <m:r>
                                          <a:rPr lang="en-US" sz="1400">
                                            <a:effectLst/>
                                          </a:rPr>
                                          <m:t>𝑌</m:t>
                                        </m:r>
                                      </m:e>
                                      <m:sub>
                                        <m:r>
                                          <a:rPr lang="en-US" sz="1400">
                                            <a:effectLst/>
                                          </a:rPr>
                                          <m:t>𝑖</m:t>
                                        </m:r>
                                      </m:sub>
                                    </m:sSub>
                                    <m:r>
                                      <a:rPr lang="en-US" sz="1400">
                                        <a:effectLst/>
                                      </a:rPr>
                                      <m:t>)</m:t>
                                    </m:r>
                                  </m:e>
                                </m:nary>
                                <m:r>
                                  <a:rPr lang="en-US" sz="1400">
                                    <a:effectLst/>
                                  </a:rPr>
                                  <m:t>&lt;</m:t>
                                </m:r>
                                <m:r>
                                  <a:rPr lang="en-US" sz="1400">
                                    <a:effectLst/>
                                  </a:rPr>
                                  <m:t>𝑇</m:t>
                                </m:r>
                                <m:r>
                                  <a:rPr lang="en-US" sz="1400">
                                    <a:effectLst/>
                                  </a:rPr>
                                  <m:t>h</m:t>
                                </m:r>
                                <m:r>
                                  <a:rPr lang="en-US" sz="1400">
                                    <a:effectLst/>
                                  </a:rPr>
                                  <m:t>𝑟𝑒𝑠</m:t>
                                </m:r>
                                <m:r>
                                  <a:rPr lang="en-US" sz="1400">
                                    <a:effectLst/>
                                  </a:rPr>
                                  <m:t>h</m:t>
                                </m:r>
                                <m:r>
                                  <a:rPr lang="en-US" sz="1400">
                                    <a:effectLst/>
                                  </a:rPr>
                                  <m:t>𝑜𝑙𝑑</m:t>
                                </m:r>
                              </m:oMath>
                            </m:oMathPara>
                          </a14:m>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i="1" dirty="0">
                              <a:effectLst/>
                            </a:rPr>
                            <a:t>output =0</a:t>
                          </a:r>
                          <a:endParaRPr lang="en-US" sz="1100" i="1"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p:graphicFrame>
            <p:nvGraphicFramePr>
              <p:cNvPr id="13" name="Table 12"/>
              <p:cNvGraphicFramePr>
                <a:graphicFrameLocks noGrp="1"/>
              </p:cNvGraphicFramePr>
              <p:nvPr>
                <p:extLst>
                  <p:ext uri="{D42A27DB-BD31-4B8C-83A1-F6EECF244321}">
                    <p14:modId xmlns:p14="http://schemas.microsoft.com/office/powerpoint/2010/main" val="1038139647"/>
                  </p:ext>
                </p:extLst>
              </p:nvPr>
            </p:nvGraphicFramePr>
            <p:xfrm>
              <a:off x="2069822" y="4077072"/>
              <a:ext cx="4662418" cy="1620390"/>
            </p:xfrm>
            <a:graphic>
              <a:graphicData uri="http://schemas.openxmlformats.org/drawingml/2006/table">
                <a:tbl>
                  <a:tblPr firstRow="1" firstCol="1" bandRow="1">
                    <a:tableStyleId>{2D5ABB26-0587-4C30-8999-92F81FD0307C}</a:tableStyleId>
                  </a:tblPr>
                  <a:tblGrid>
                    <a:gridCol w="2382298"/>
                    <a:gridCol w="2280120"/>
                  </a:tblGrid>
                  <a:tr h="810195">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256" t="-752" r="-96154" b="-100000"/>
                          </a:stretch>
                        </a:blipFill>
                      </a:tcPr>
                    </a:tc>
                    <a:tc>
                      <a:txBody>
                        <a:bodyPr/>
                        <a:lstStyle/>
                        <a:p>
                          <a:pPr algn="ctr">
                            <a:lnSpc>
                              <a:spcPct val="115000"/>
                            </a:lnSpc>
                            <a:spcAft>
                              <a:spcPts val="0"/>
                            </a:spcAft>
                          </a:pPr>
                          <a:r>
                            <a:rPr lang="en-US" sz="1400" i="1" dirty="0">
                              <a:effectLst/>
                            </a:rPr>
                            <a:t>output =1</a:t>
                          </a:r>
                          <a:endParaRPr lang="en-US" sz="1100" i="1"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0195">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256" t="-100752" r="-96154"/>
                          </a:stretch>
                        </a:blipFill>
                      </a:tcPr>
                    </a:tc>
                    <a:tc>
                      <a:txBody>
                        <a:bodyPr/>
                        <a:lstStyle/>
                        <a:p>
                          <a:pPr algn="ctr">
                            <a:lnSpc>
                              <a:spcPct val="115000"/>
                            </a:lnSpc>
                            <a:spcAft>
                              <a:spcPts val="0"/>
                            </a:spcAft>
                          </a:pPr>
                          <a:r>
                            <a:rPr lang="en-US" sz="1400" i="1" dirty="0">
                              <a:effectLst/>
                            </a:rPr>
                            <a:t>output =0</a:t>
                          </a:r>
                          <a:endParaRPr lang="en-US" sz="1100" i="1"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1917908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1918"/>
            <a:ext cx="8229600" cy="5401418"/>
          </a:xfrm>
        </p:spPr>
        <p:txBody>
          <a:bodyPr/>
          <a:lstStyle/>
          <a:p>
            <a:pPr algn="just" rtl="1">
              <a:lnSpc>
                <a:spcPct val="150000"/>
              </a:lnSpc>
              <a:buFont typeface="Arial" pitchFamily="34" charset="0"/>
              <a:buChar char="•"/>
            </a:pPr>
            <a:r>
              <a:rPr lang="fa-IR" sz="1400" dirty="0">
                <a:cs typeface="2  Nazanin" pitchFamily="2" charset="-78"/>
              </a:rPr>
              <a:t>سيستم</a:t>
            </a:r>
            <a:r>
              <a:rPr lang="en-US" sz="1400" dirty="0">
                <a:cs typeface="2  Nazanin" pitchFamily="2" charset="-78"/>
              </a:rPr>
              <a:t>­</a:t>
            </a:r>
            <a:r>
              <a:rPr lang="fa-IR" sz="1400" dirty="0">
                <a:cs typeface="2  Nazanin" pitchFamily="2" charset="-78"/>
              </a:rPr>
              <a:t>های عصبی مبتنی بر </a:t>
            </a:r>
            <a:r>
              <a:rPr lang="fa-IR" sz="1400" dirty="0" smtClean="0">
                <a:cs typeface="2  Nazanin" pitchFamily="2" charset="-78"/>
              </a:rPr>
              <a:t>رفتار پاسخ های رفتار لایه ای دارند. به نمونه ای از این نوع توجه کنید.</a:t>
            </a:r>
            <a:endParaRPr lang="en-US" sz="1400" dirty="0" smtClean="0">
              <a:cs typeface="2  Nazanin" pitchFamily="2" charset="-78"/>
            </a:endParaRPr>
          </a:p>
          <a:p>
            <a:pPr algn="just" rtl="1">
              <a:lnSpc>
                <a:spcPct val="150000"/>
              </a:lnSpc>
              <a:buSzPct val="59000"/>
            </a:pPr>
            <a:r>
              <a:rPr lang="fa-IR" sz="2000" b="1" kern="1200" dirty="0">
                <a:solidFill>
                  <a:schemeClr val="bg2"/>
                </a:solidFill>
                <a:latin typeface="Lucida Bright" pitchFamily="18" charset="0"/>
                <a:cs typeface="2  Nazanin" pitchFamily="2" charset="-78"/>
              </a:rPr>
              <a:t>مثالی از یک سیستم مبنی بر رفتار (شبکه عصبی):</a:t>
            </a:r>
            <a:endParaRPr lang="en-US" sz="2000" b="1" kern="1200" dirty="0">
              <a:solidFill>
                <a:schemeClr val="bg2"/>
              </a:solidFill>
              <a:latin typeface="Lucida Bright" pitchFamily="18" charset="0"/>
              <a:cs typeface="2  Nazanin" pitchFamily="2" charset="-78"/>
            </a:endParaRPr>
          </a:p>
          <a:p>
            <a:pPr algn="r" rtl="1">
              <a:lnSpc>
                <a:spcPct val="150000"/>
              </a:lnSpc>
              <a:buFont typeface="Arial" pitchFamily="34" charset="0"/>
              <a:buChar char="•"/>
            </a:pPr>
            <a:r>
              <a:rPr lang="fa-IR" sz="1400" dirty="0">
                <a:cs typeface="2  Nazanin" pitchFamily="2" charset="-78"/>
              </a:rPr>
              <a:t>بگذاريد تعدادی پاسخ رفتاری را طبقه­بندی کنيم تا ببينيم هوش چگونه پديدار می­شود. در اينجا يک ربات نور­پيمای اصلاح شده را مورد بررسی قرار می­دهيم. اين ربات از تعدادی مقاومت نوری برای اندازه­گيری شدت نور محيط استفاده می­کند. در تاريکی سيستم خودش را خاموش می­کند و خط تغذيه ربات را قطع می­نمايد. هنگامی که نور محيط به آستانه پايين (حداقل قابل قبول) برسد خودش را روشن می­کند و ربات به آرامی به جلو حرکت می­کند</a:t>
            </a:r>
            <a:r>
              <a:rPr lang="en-US" sz="1400" dirty="0">
                <a:cs typeface="2  Nazanin" pitchFamily="2" charset="-78"/>
              </a:rPr>
              <a:t>.</a:t>
            </a:r>
            <a:br>
              <a:rPr lang="en-US" sz="1400" dirty="0">
                <a:cs typeface="2  Nazanin" pitchFamily="2" charset="-78"/>
              </a:rPr>
            </a:br>
            <a:r>
              <a:rPr lang="fa-IR" sz="1400" dirty="0" smtClean="0">
                <a:cs typeface="2  Nazanin" pitchFamily="2" charset="-78"/>
              </a:rPr>
              <a:t>لايه2</a:t>
            </a:r>
            <a:r>
              <a:rPr lang="fa-IR" sz="1400" dirty="0">
                <a:cs typeface="2  Nazanin" pitchFamily="2" charset="-78"/>
              </a:rPr>
              <a:t>، يک حسگر با دو مقاومت نوری می­باشد. اين حسگرها مشخص می­کنند که در کدام جهت شدت نور بيشتر است  و ربات را به سمت بيشترين شدت نور هدايت می­کنند</a:t>
            </a:r>
            <a:r>
              <a:rPr lang="en-US" sz="1400" dirty="0">
                <a:cs typeface="2  Nazanin" pitchFamily="2" charset="-78"/>
              </a:rPr>
              <a:t>.</a:t>
            </a:r>
            <a:br>
              <a:rPr lang="en-US" sz="1400" dirty="0">
                <a:cs typeface="2  Nazanin" pitchFamily="2" charset="-78"/>
              </a:rPr>
            </a:br>
            <a:r>
              <a:rPr lang="fa-IR" sz="1400" dirty="0">
                <a:cs typeface="2  Nazanin" pitchFamily="2" charset="-78"/>
              </a:rPr>
              <a:t>لايه3، حسگری با يک مقاومت نوری است. زير نور خورشيد، اين حسگر سيستم حرکت ربات را خاموش می­کند و اجازه می­دهد ربات زير نور، حمام آفتاب بگيرد. يک شخص نا آشنا که نمی­داند اين ربات به چه صورت کار می­کند، رفتار زير را مشاهده خواهد </a:t>
            </a:r>
            <a:r>
              <a:rPr lang="fa-IR" sz="1400" dirty="0" smtClean="0">
                <a:cs typeface="2  Nazanin" pitchFamily="2" charset="-78"/>
              </a:rPr>
              <a:t>کرد:</a:t>
            </a:r>
            <a:r>
              <a:rPr lang="en-US" sz="1400" dirty="0">
                <a:cs typeface="2  Nazanin" pitchFamily="2" charset="-78"/>
              </a:rPr>
              <a:t/>
            </a:r>
            <a:br>
              <a:rPr lang="en-US" sz="1400" dirty="0">
                <a:cs typeface="2  Nazanin" pitchFamily="2" charset="-78"/>
              </a:rPr>
            </a:br>
            <a:r>
              <a:rPr lang="fa-IR" sz="1400" dirty="0">
                <a:cs typeface="2  Nazanin" pitchFamily="2" charset="-78"/>
              </a:rPr>
              <a:t>شب هنگام ربات می­خوابد، به هنگام طلوع آفتاب، شروع به حرکت می­کند و به جستجوی يک منبع نور درخشان (غذا) می­رود. هنگامی که منبع نور به اندازه کافی درخشان باشد، می­ايستد تا تغذيه کند و باتري­هايش را به واسطه صفحات خورشيدی شارژ کند.</a:t>
            </a:r>
            <a:r>
              <a:rPr lang="en-US" sz="1400" dirty="0">
                <a:cs typeface="2  Nazanin" pitchFamily="2" charset="-78"/>
              </a:rPr>
              <a:t> </a:t>
            </a:r>
            <a:br>
              <a:rPr lang="en-US" sz="1400" dirty="0">
                <a:cs typeface="2  Nazanin" pitchFamily="2" charset="-78"/>
              </a:rPr>
            </a:br>
            <a:r>
              <a:rPr lang="fa-IR" sz="1400" dirty="0">
                <a:cs typeface="2  Nazanin" pitchFamily="2" charset="-78"/>
              </a:rPr>
              <a:t>بنابراين ربات نور پيمای شما سه رفتار از خود بروز می­دهد ـ خواب، جستجو يا شکار و تغذيه.</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14</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2.4  پاسخ های رفتار لایه ای: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3298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4968"/>
                <a:ext cx="8229600" cy="5182344"/>
              </a:xfrm>
            </p:spPr>
            <p:txBody>
              <a:bodyPr/>
              <a:lstStyle/>
              <a:p>
                <a:pPr marL="0" indent="0" algn="just" rtl="1">
                  <a:lnSpc>
                    <a:spcPct val="150000"/>
                  </a:lnSpc>
                  <a:buNone/>
                </a:pPr>
                <a:r>
                  <a:rPr lang="ar-SA" sz="1400" dirty="0" smtClean="0">
                    <a:cs typeface="2  Nazanin" pitchFamily="2" charset="-78"/>
                  </a:rPr>
                  <a:t>الگوریتم‌های ژنتیک، روشی قدرتمند برای توسعه اکتشافی مسائل بهینه‌سازی ترکیبی مقیاس بزرگ، فراهم آورده است. انگیزه اصلی مطرح کردن الگوریتم ژنتیک را می‌توان این‌گونه توضیح داد که «تکامل تدریجی» به شکلی قابل‌ملاحظه در توسعه انواع و گونه‌های پیچیده از طریق مکانیزم‌های نسبتاً ساده تکمیلی، نمود یافته اس</a:t>
                </a:r>
                <a:r>
                  <a:rPr lang="fa-IR" sz="1400" dirty="0" smtClean="0">
                    <a:cs typeface="2  Nazanin" pitchFamily="2" charset="-78"/>
                  </a:rPr>
                  <a:t>ت.</a:t>
                </a:r>
                <a:r>
                  <a:rPr lang="en-US" sz="1400" dirty="0" smtClean="0">
                    <a:cs typeface="2  Nazanin" pitchFamily="2" charset="-78"/>
                  </a:rPr>
                  <a:t> </a:t>
                </a:r>
                <a:r>
                  <a:rPr lang="ar-SA" sz="1400" dirty="0">
                    <a:cs typeface="2  Nazanin" pitchFamily="2" charset="-78"/>
                  </a:rPr>
                  <a:t>یک الگوریتم ژنتیک، مسئله را به‌صورت مجموعه‌ای از رشته‌هایی که شامل ذرات ریز هستند، کدگذاری می‌کند. سپس برای تحریک فرایند تکامل تدریجی، تغییراتی را بر این رشته‌ها اعمال می‌کند. در مقایسه با الگوریتم‌های جست‌و‌جوی محلی، در جست‌و‌جوی عمومی که در آن تنها یک راه‌حل قابل‌قبول وجود دارد، الگوریتم‌های ژنتیک، جامعه‌ای از افراد را مدنظر </a:t>
                </a:r>
                <a:r>
                  <a:rPr lang="ar-SA" sz="1400" dirty="0" smtClean="0">
                    <a:cs typeface="2  Nazanin" pitchFamily="2" charset="-78"/>
                  </a:rPr>
                  <a:t>می‌گیرند.</a:t>
                </a:r>
                <a:endParaRPr lang="fa-IR" sz="1400" dirty="0" smtClean="0">
                  <a:cs typeface="2  Nazanin" pitchFamily="2" charset="-78"/>
                </a:endParaRPr>
              </a:p>
              <a:p>
                <a:pPr marL="0" indent="0" algn="just" rtl="1">
                  <a:lnSpc>
                    <a:spcPct val="150000"/>
                  </a:lnSpc>
                  <a:buNone/>
                </a:pPr>
                <a:r>
                  <a:rPr lang="ar-SA" sz="1400" dirty="0" smtClean="0">
                    <a:cs typeface="2  Nazanin" pitchFamily="2" charset="-78"/>
                  </a:rPr>
                  <a:t>کار </a:t>
                </a:r>
                <a:r>
                  <a:rPr lang="ar-SA" sz="1400" dirty="0">
                    <a:cs typeface="2  Nazanin" pitchFamily="2" charset="-78"/>
                  </a:rPr>
                  <a:t>با مجموعه‌ای از افراد، امکان مطالعه ساختار‌ها و ویژگی‌های اصلی افراد متفاوت را که منجر به شناسایی و کشف راه‌حل‌های کارامد‌تر می‌شود، فراهم </a:t>
                </a:r>
                <a:r>
                  <a:rPr lang="ar-SA" sz="1400" dirty="0" smtClean="0">
                    <a:cs typeface="2  Nazanin" pitchFamily="2" charset="-78"/>
                  </a:rPr>
                  <a:t>می‌سازد</a:t>
                </a:r>
                <a:r>
                  <a:rPr lang="fa-IR" sz="1400" dirty="0" smtClean="0">
                    <a:cs typeface="2  Nazanin" pitchFamily="2" charset="-78"/>
                  </a:rPr>
                  <a:t>. ال</a:t>
                </a:r>
                <a:r>
                  <a:rPr lang="ar-SA" sz="1400" dirty="0" smtClean="0">
                    <a:cs typeface="2  Nazanin" pitchFamily="2" charset="-78"/>
                  </a:rPr>
                  <a:t>گوریتم </a:t>
                </a:r>
                <a:r>
                  <a:rPr lang="ar-SA" sz="1400" dirty="0">
                    <a:cs typeface="2  Nazanin" pitchFamily="2" charset="-78"/>
                  </a:rPr>
                  <a:t>ژنتیک طی مطالعه، رشته‌های متناسب باارزش را برمی‌گزیند و آن دسته از رشته‌های دارای تناسب کمتر با جمعیت مورد بررسی را حذف </a:t>
                </a:r>
                <a:r>
                  <a:rPr lang="ar-SA" sz="1400" dirty="0" smtClean="0">
                    <a:cs typeface="2  Nazanin" pitchFamily="2" charset="-78"/>
                  </a:rPr>
                  <a:t>می‌کنند</a:t>
                </a:r>
                <a:r>
                  <a:rPr lang="fa-IR" sz="1400" dirty="0" smtClean="0">
                    <a:cs typeface="2  Nazanin" pitchFamily="2" charset="-78"/>
                  </a:rPr>
                  <a:t>.</a:t>
                </a:r>
              </a:p>
              <a:p>
                <a:pPr marL="0" indent="0" algn="just" rtl="1">
                  <a:lnSpc>
                    <a:spcPct val="150000"/>
                  </a:lnSpc>
                  <a:buNone/>
                </a:pPr>
                <a:r>
                  <a:rPr lang="fa-IR" sz="1400" dirty="0" smtClean="0">
                    <a:cs typeface="2  Nazanin" pitchFamily="2" charset="-78"/>
                  </a:rPr>
                  <a:t>چند مثال از کاربردهای الگوریتم ژنتیک</a:t>
                </a:r>
              </a:p>
              <a:p>
                <a:pPr algn="just" rtl="1">
                  <a:lnSpc>
                    <a:spcPct val="150000"/>
                  </a:lnSpc>
                  <a:buFont typeface="Arial" pitchFamily="34" charset="0"/>
                  <a:buChar char="•"/>
                </a:pPr>
                <a:r>
                  <a:rPr lang="fa-IR" sz="1400" dirty="0" smtClean="0">
                    <a:cs typeface="2  Nazanin" pitchFamily="2" charset="-78"/>
                  </a:rPr>
                  <a:t>مسئله </a:t>
                </a:r>
                <a:r>
                  <a:rPr lang="fa-IR" sz="1400" dirty="0" smtClean="0">
                    <a:cs typeface="2  Nazanin" pitchFamily="2" charset="-78"/>
                  </a:rPr>
                  <a:t>8 وزیر</a:t>
                </a:r>
                <a:r>
                  <a:rPr lang="en-US" sz="900" dirty="0" smtClean="0">
                    <a:cs typeface="2  Nazanin" pitchFamily="2" charset="-78"/>
                  </a:rPr>
                  <a:t>1</a:t>
                </a:r>
                <a:endParaRPr lang="fa-IR" sz="900" dirty="0" smtClean="0">
                  <a:cs typeface="2  Nazanin" pitchFamily="2" charset="-78"/>
                </a:endParaRPr>
              </a:p>
              <a:p>
                <a:pPr algn="just" rtl="1">
                  <a:lnSpc>
                    <a:spcPct val="150000"/>
                  </a:lnSpc>
                  <a:buFont typeface="Arial" pitchFamily="34" charset="0"/>
                  <a:buChar char="•"/>
                </a:pPr>
                <a:r>
                  <a:rPr lang="fa-IR" sz="1400" dirty="0" smtClean="0">
                    <a:cs typeface="2  Nazanin" pitchFamily="2" charset="-78"/>
                  </a:rPr>
                  <a:t>مسئله </a:t>
                </a:r>
                <a14:m>
                  <m:oMath xmlns:m="http://schemas.openxmlformats.org/officeDocument/2006/math">
                    <m:sSub>
                      <m:sSubPr>
                        <m:ctrlPr>
                          <a:rPr lang="en-US" sz="1400" i="1" dirty="0" smtClean="0">
                            <a:latin typeface="Cambria Math"/>
                          </a:rPr>
                        </m:ctrlPr>
                      </m:sSubPr>
                      <m:e>
                        <m:r>
                          <a:rPr lang="en-US" sz="1400" i="1" dirty="0">
                            <a:latin typeface="Cambria Math"/>
                          </a:rPr>
                          <m:t>𝑇𝑟𝑎𝑣𝑒𝑙𝑖𝑛𝑔</m:t>
                        </m:r>
                        <m:r>
                          <a:rPr lang="en-US" sz="1400" i="1" dirty="0">
                            <a:latin typeface="Cambria Math"/>
                          </a:rPr>
                          <m:t> </m:t>
                        </m:r>
                        <m:r>
                          <a:rPr lang="en-US" sz="1400" i="1" dirty="0">
                            <a:latin typeface="Cambria Math"/>
                          </a:rPr>
                          <m:t>𝑆𝑎𝑙𝑒𝑠𝑚𝑎𝑛</m:t>
                        </m:r>
                        <m:r>
                          <a:rPr lang="en-US" sz="1400" i="1" dirty="0">
                            <a:latin typeface="Cambria Math"/>
                          </a:rPr>
                          <m:t> </m:t>
                        </m:r>
                        <m:r>
                          <a:rPr lang="en-US" sz="1400" i="1" dirty="0">
                            <a:latin typeface="Cambria Math"/>
                          </a:rPr>
                          <m:t>𝑃𝑟𝑜𝑏𝑙𝑒𝑚</m:t>
                        </m:r>
                        <m:r>
                          <m:rPr>
                            <m:nor/>
                          </m:rPr>
                          <a:rPr lang="en-US" sz="1400" i="1" dirty="0">
                            <a:cs typeface="2  Nazanin" pitchFamily="2" charset="-78"/>
                          </a:rPr>
                          <m:t> </m:t>
                        </m:r>
                      </m:e>
                      <m:sub>
                        <m:r>
                          <a:rPr lang="en-US" sz="1400" b="0" i="1" dirty="0" smtClean="0">
                            <a:latin typeface="Cambria Math"/>
                          </a:rPr>
                          <m:t>2</m:t>
                        </m:r>
                      </m:sub>
                    </m:sSub>
                  </m:oMath>
                </a14:m>
                <a:endParaRPr lang="en-US" sz="1400" i="1" dirty="0">
                  <a:cs typeface="2  Nazanin" pitchFamily="2" charset="-78"/>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4968"/>
                <a:ext cx="8229600" cy="5182344"/>
              </a:xfrm>
              <a:blipFill rotWithShape="1">
                <a:blip r:embed="rId2"/>
                <a:stretch>
                  <a:fillRect l="-741" r="-222"/>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15</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3. فناوری الگوریتم ژنتیک:</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62" y="3512738"/>
            <a:ext cx="2991101" cy="1944216"/>
          </a:xfrm>
          <a:prstGeom prst="rect">
            <a:avLst/>
          </a:prstGeom>
        </p:spPr>
      </p:pic>
      <p:cxnSp>
        <p:nvCxnSpPr>
          <p:cNvPr id="9" name="Straight Connector 8"/>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Footer Placeholder 3"/>
          <p:cNvSpPr>
            <a:spLocks noGrp="1"/>
          </p:cNvSpPr>
          <p:nvPr>
            <p:ph type="ftr" sz="quarter" idx="10"/>
          </p:nvPr>
        </p:nvSpPr>
        <p:spPr>
          <a:xfrm>
            <a:off x="539750" y="6402388"/>
            <a:ext cx="8135938" cy="287337"/>
          </a:xfrm>
        </p:spPr>
        <p:txBody>
          <a:bodyPr/>
          <a:lstStyle/>
          <a:p>
            <a:pPr>
              <a:defRPr/>
            </a:pPr>
            <a:r>
              <a:rPr lang="en-US" i="0" dirty="0"/>
              <a:t>1. </a:t>
            </a:r>
            <a:r>
              <a:rPr lang="en-US" i="0" dirty="0" smtClean="0"/>
              <a:t>8 </a:t>
            </a:r>
            <a:r>
              <a:rPr lang="en-US" dirty="0" smtClean="0"/>
              <a:t>queen</a:t>
            </a:r>
            <a:r>
              <a:rPr lang="en-US" b="1" i="0" dirty="0" smtClean="0">
                <a:cs typeface="2  Nazanin" pitchFamily="2" charset="-78"/>
              </a:rPr>
              <a:t>		2. </a:t>
            </a:r>
            <a:r>
              <a:rPr lang="fa-IR" b="1" i="0" dirty="0" smtClean="0">
                <a:cs typeface="2  Nazanin" pitchFamily="2" charset="-78"/>
              </a:rPr>
              <a:t> </a:t>
            </a:r>
            <a:r>
              <a:rPr lang="fa-IR" b="1" i="0" dirty="0">
                <a:cs typeface="2  Nazanin" pitchFamily="2" charset="-78"/>
              </a:rPr>
              <a:t>مسئله فروشنده دوره گرد</a:t>
            </a:r>
            <a:endParaRPr lang="en-US" b="1" i="0" dirty="0"/>
          </a:p>
        </p:txBody>
      </p:sp>
    </p:spTree>
    <p:extLst>
      <p:ext uri="{BB962C8B-B14F-4D97-AF65-F5344CB8AC3E}">
        <p14:creationId xmlns:p14="http://schemas.microsoft.com/office/powerpoint/2010/main" val="3734862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472608"/>
          </a:xfrm>
        </p:spPr>
        <p:txBody>
          <a:bodyPr/>
          <a:lstStyle/>
          <a:p>
            <a:pPr marL="0" indent="0" algn="just" rtl="1">
              <a:lnSpc>
                <a:spcPct val="150000"/>
              </a:lnSpc>
              <a:buNone/>
            </a:pPr>
            <a:r>
              <a:rPr lang="ar-SA" sz="1400" dirty="0">
                <a:cs typeface="2  Nazanin" pitchFamily="2" charset="-78"/>
              </a:rPr>
              <a:t>برای مقابله مؤثر با پیچیدگی</a:t>
            </a:r>
            <a:r>
              <a:rPr lang="en-US" sz="1400" dirty="0">
                <a:cs typeface="2  Nazanin" pitchFamily="2" charset="-78"/>
              </a:rPr>
              <a:t> </a:t>
            </a:r>
            <a:r>
              <a:rPr lang="ar-SA" sz="1400" dirty="0">
                <a:cs typeface="2  Nazanin" pitchFamily="2" charset="-78"/>
              </a:rPr>
              <a:t>روزافزون در بررسی، مطالعه، مدل‌سازی، و حل مسائل جدید در فیزیک، مهندسی، پزشکی، زیست شناسی، و بسیاری از امور گوناگون دیگر ایجاد و ابداع روشهای محاسباتی جدیدی مورد نیاز شده‌است که بیشتر از پیش به شیوه‌های تفکر</a:t>
            </a:r>
            <a:r>
              <a:rPr lang="en-US" sz="1400" dirty="0">
                <a:cs typeface="2  Nazanin" pitchFamily="2" charset="-78"/>
              </a:rPr>
              <a:t> </a:t>
            </a:r>
            <a:r>
              <a:rPr lang="ar-SA" sz="1400" dirty="0">
                <a:cs typeface="2  Nazanin" pitchFamily="2" charset="-78"/>
              </a:rPr>
              <a:t>و تعلم</a:t>
            </a:r>
            <a:r>
              <a:rPr lang="en-US" sz="1400" dirty="0">
                <a:cs typeface="2  Nazanin" pitchFamily="2" charset="-78"/>
              </a:rPr>
              <a:t> </a:t>
            </a:r>
            <a:r>
              <a:rPr lang="ar-SA" sz="1400" dirty="0">
                <a:cs typeface="2  Nazanin" pitchFamily="2" charset="-78"/>
              </a:rPr>
              <a:t>خود انسان</a:t>
            </a:r>
            <a:r>
              <a:rPr lang="en-US" sz="1400" dirty="0">
                <a:cs typeface="2  Nazanin" pitchFamily="2" charset="-78"/>
              </a:rPr>
              <a:t> </a:t>
            </a:r>
            <a:r>
              <a:rPr lang="ar-SA" sz="1400" dirty="0">
                <a:cs typeface="2  Nazanin" pitchFamily="2" charset="-78"/>
              </a:rPr>
              <a:t>نزدیک باشد. هدف اصلی آنست که تا حد امکان، رایانه‌ها</a:t>
            </a:r>
            <a:r>
              <a:rPr lang="en-US" sz="1400" dirty="0">
                <a:cs typeface="2  Nazanin" pitchFamily="2" charset="-78"/>
              </a:rPr>
              <a:t> </a:t>
            </a:r>
            <a:r>
              <a:rPr lang="ar-SA" sz="1400" dirty="0">
                <a:cs typeface="2  Nazanin" pitchFamily="2" charset="-78"/>
              </a:rPr>
              <a:t>بتوانند مسائل و مشکلات بسیار پیچیده علمی را با همان سهولت و شیوایی بررسی و حل و فصل کنند که ذهن انسان قادر به ادراک و اخذ تصمیمات سریع و مناسب است</a:t>
            </a:r>
            <a:r>
              <a:rPr lang="en-US" sz="1400" dirty="0">
                <a:cs typeface="2  Nazanin" pitchFamily="2" charset="-78"/>
              </a:rPr>
              <a:t>.</a:t>
            </a:r>
          </a:p>
          <a:p>
            <a:pPr marL="0" indent="0" algn="just" rtl="1">
              <a:lnSpc>
                <a:spcPct val="150000"/>
              </a:lnSpc>
              <a:buNone/>
            </a:pPr>
            <a:r>
              <a:rPr lang="ar-SA" sz="1400" dirty="0">
                <a:cs typeface="2  Nazanin" pitchFamily="2" charset="-78"/>
              </a:rPr>
              <a:t>در جهان واقعیات، بسیاری از مفاهیم</a:t>
            </a:r>
            <a:r>
              <a:rPr lang="en-US" sz="1400" dirty="0">
                <a:cs typeface="2  Nazanin" pitchFamily="2" charset="-78"/>
              </a:rPr>
              <a:t> </a:t>
            </a:r>
            <a:r>
              <a:rPr lang="ar-SA" sz="1400" dirty="0">
                <a:cs typeface="2  Nazanin" pitchFamily="2" charset="-78"/>
              </a:rPr>
              <a:t>را آدمی به صورت </a:t>
            </a:r>
            <a:r>
              <a:rPr lang="ar-SA" sz="1400" dirty="0" smtClean="0">
                <a:cs typeface="2  Nazanin" pitchFamily="2" charset="-78"/>
              </a:rPr>
              <a:t>فازی</a:t>
            </a:r>
            <a:r>
              <a:rPr lang="en-US" sz="900" dirty="0" smtClean="0">
                <a:cs typeface="2  Nazanin" pitchFamily="2" charset="-78"/>
              </a:rPr>
              <a:t>1</a:t>
            </a:r>
            <a:r>
              <a:rPr lang="ar-SA" sz="1400" dirty="0" smtClean="0">
                <a:cs typeface="2  Nazanin" pitchFamily="2" charset="-78"/>
              </a:rPr>
              <a:t> به </a:t>
            </a:r>
            <a:r>
              <a:rPr lang="ar-SA" sz="1400" dirty="0">
                <a:cs typeface="2  Nazanin" pitchFamily="2" charset="-78"/>
              </a:rPr>
              <a:t>معنای غیر دقیق، ناواضح، و مبهم درک می‌کند و به کار می‌بندد. به عنوان نمونه، هر چند کلمات و مفاهیمی همچون گرم، سرد، بلند، کوتاه، پیر، جوان، و نظائر اینها به عدد خاص و دقیقی اشاره ندارند، ذهن انسان با سرعت و با انعطاف پذیری شگفت‌آوری همه را می‌فهمد و در تصمیمات و نتیجه گیری های خود به حساب می‌گیرد. این، در حالی ست که ماشین فقط اعداد را می فهمد و اهل دقّت است. اهداف شیوه‌های نو در علوم کامپیوتر آن است که اولا رمز و راز اینگونه </a:t>
            </a:r>
            <a:r>
              <a:rPr lang="ar-SA" sz="1400" dirty="0" smtClean="0">
                <a:cs typeface="2  Nazanin" pitchFamily="2" charset="-78"/>
              </a:rPr>
              <a:t>توانایی</a:t>
            </a:r>
            <a:r>
              <a:rPr lang="en-US" sz="1400" dirty="0" smtClean="0">
                <a:cs typeface="2  Nazanin" pitchFamily="2" charset="-78"/>
              </a:rPr>
              <a:t> </a:t>
            </a:r>
            <a:r>
              <a:rPr lang="ar-SA" sz="1400" dirty="0" smtClean="0">
                <a:cs typeface="2  Nazanin" pitchFamily="2" charset="-78"/>
              </a:rPr>
              <a:t>ها </a:t>
            </a:r>
            <a:r>
              <a:rPr lang="ar-SA" sz="1400" dirty="0">
                <a:cs typeface="2  Nazanin" pitchFamily="2" charset="-78"/>
              </a:rPr>
              <a:t>را از انسان بیاموزد و سپس آنها را تا حد امکان به ماشین یاد بدهد</a:t>
            </a:r>
            <a:r>
              <a:rPr lang="en-US" sz="1400" dirty="0">
                <a:cs typeface="2  Nazanin" pitchFamily="2" charset="-78"/>
              </a:rPr>
              <a:t>.</a:t>
            </a:r>
          </a:p>
          <a:p>
            <a:pPr marL="0" indent="0" algn="just" rtl="1">
              <a:lnSpc>
                <a:spcPct val="150000"/>
              </a:lnSpc>
              <a:buNone/>
            </a:pPr>
            <a:r>
              <a:rPr lang="ar-SA" sz="1400" dirty="0">
                <a:cs typeface="2  Nazanin" pitchFamily="2" charset="-78"/>
              </a:rPr>
              <a:t>قوانین علمی گذشته در فیزیک و مکانیک نیوتونی</a:t>
            </a:r>
            <a:r>
              <a:rPr lang="en-US" sz="1400" dirty="0">
                <a:cs typeface="2  Nazanin" pitchFamily="2" charset="-78"/>
              </a:rPr>
              <a:t> </a:t>
            </a:r>
            <a:r>
              <a:rPr lang="ar-SA" sz="1400" dirty="0">
                <a:cs typeface="2  Nazanin" pitchFamily="2" charset="-78"/>
              </a:rPr>
              <a:t>همه بر اساس منطق قدیم</a:t>
            </a:r>
            <a:r>
              <a:rPr lang="en-US" sz="1400" dirty="0">
                <a:cs typeface="2  Nazanin" pitchFamily="2" charset="-78"/>
              </a:rPr>
              <a:t> </a:t>
            </a:r>
            <a:r>
              <a:rPr lang="ar-SA" sz="1400" dirty="0">
                <a:cs typeface="2  Nazanin" pitchFamily="2" charset="-78"/>
              </a:rPr>
              <a:t>استوار گردیده‌اند. در منطق قدیم فقط دو حالت داریم: سفید و سیاه، آری و خیر، روشن و تاریک، یک و صفر، و درست و غلط. متغیرها در طبیعت یا در محاسبات بر دو نوعند: ارزش‌های کمی که می‌توان با یک عدد معین بیان نمود و ارزش‌های کیفی که براساس یک ویژگی بیان می‌شود</a:t>
            </a:r>
            <a:r>
              <a:rPr lang="en-US" sz="1400" dirty="0">
                <a:cs typeface="2  Nazanin" pitchFamily="2" charset="-78"/>
              </a:rPr>
              <a:t>.</a:t>
            </a:r>
          </a:p>
          <a:p>
            <a:pPr marL="0" indent="0" algn="just" rtl="1">
              <a:lnSpc>
                <a:spcPct val="150000"/>
              </a:lnSpc>
              <a:buNone/>
            </a:pPr>
            <a:r>
              <a:rPr lang="ar-SA" sz="1400" dirty="0" smtClean="0">
                <a:cs typeface="2  Nazanin" pitchFamily="2" charset="-78"/>
              </a:rPr>
              <a:t>به </a:t>
            </a:r>
            <a:r>
              <a:rPr lang="ar-SA" sz="1400" dirty="0">
                <a:cs typeface="2  Nazanin" pitchFamily="2" charset="-78"/>
              </a:rPr>
              <a:t>بیان روشن‌تر، برخی سیستم‌های خبره، از منطق </a:t>
            </a:r>
            <a:r>
              <a:rPr lang="ar-SA" sz="1400" dirty="0" smtClean="0">
                <a:cs typeface="2  Nazanin" pitchFamily="2" charset="-78"/>
              </a:rPr>
              <a:t>فازی </a:t>
            </a:r>
            <a:r>
              <a:rPr lang="ar-SA" sz="1400" dirty="0">
                <a:cs typeface="2  Nazanin" pitchFamily="2" charset="-78"/>
              </a:rPr>
              <a:t>استفاده می‌کنند. در منطق غیرفازی، تنها دو ارزش درست</a:t>
            </a:r>
            <a:r>
              <a:rPr lang="en-US" sz="1400" dirty="0">
                <a:cs typeface="2  Nazanin" pitchFamily="2" charset="-78"/>
              </a:rPr>
              <a:t> (</a:t>
            </a:r>
            <a:r>
              <a:rPr lang="en-US" sz="1400" i="1" dirty="0">
                <a:cs typeface="2  Nazanin" pitchFamily="2" charset="-78"/>
              </a:rPr>
              <a:t>true</a:t>
            </a:r>
            <a:r>
              <a:rPr lang="en-US" sz="1400" dirty="0">
                <a:cs typeface="2  Nazanin" pitchFamily="2" charset="-78"/>
              </a:rPr>
              <a:t>) </a:t>
            </a:r>
            <a:r>
              <a:rPr lang="ar-SA" sz="1400" dirty="0">
                <a:cs typeface="2  Nazanin" pitchFamily="2" charset="-78"/>
              </a:rPr>
              <a:t>یا نادرست</a:t>
            </a:r>
            <a:r>
              <a:rPr lang="en-US" sz="1400" dirty="0">
                <a:cs typeface="2  Nazanin" pitchFamily="2" charset="-78"/>
              </a:rPr>
              <a:t> (</a:t>
            </a:r>
            <a:r>
              <a:rPr lang="en-US" sz="1400" i="1" dirty="0">
                <a:cs typeface="2  Nazanin" pitchFamily="2" charset="-78"/>
              </a:rPr>
              <a:t>false</a:t>
            </a:r>
            <a:r>
              <a:rPr lang="en-US" sz="1400" dirty="0">
                <a:cs typeface="2  Nazanin" pitchFamily="2" charset="-78"/>
              </a:rPr>
              <a:t>) </a:t>
            </a:r>
            <a:r>
              <a:rPr lang="ar-SA" sz="1400" dirty="0">
                <a:cs typeface="2  Nazanin" pitchFamily="2" charset="-78"/>
              </a:rPr>
              <a:t>وجود دارد</a:t>
            </a:r>
            <a:r>
              <a:rPr lang="ar-SA" sz="1400" dirty="0" smtClean="0">
                <a:cs typeface="2  Nazanin" pitchFamily="2" charset="-78"/>
              </a:rPr>
              <a:t>.</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16</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4. سیستم های منطق فازی: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Footer Placeholder 3"/>
          <p:cNvSpPr>
            <a:spLocks noGrp="1"/>
          </p:cNvSpPr>
          <p:nvPr>
            <p:ph type="ftr" sz="quarter" idx="10"/>
          </p:nvPr>
        </p:nvSpPr>
        <p:spPr>
          <a:xfrm>
            <a:off x="539750" y="6402388"/>
            <a:ext cx="8135938" cy="287337"/>
          </a:xfrm>
        </p:spPr>
        <p:txBody>
          <a:bodyPr/>
          <a:lstStyle/>
          <a:p>
            <a:pPr>
              <a:defRPr/>
            </a:pPr>
            <a:r>
              <a:rPr lang="en-US" i="0" dirty="0"/>
              <a:t>1. </a:t>
            </a:r>
            <a:r>
              <a:rPr lang="en-US" dirty="0">
                <a:cs typeface="2  Nazanin" pitchFamily="2" charset="-78"/>
              </a:rPr>
              <a:t>fuzzy</a:t>
            </a:r>
            <a:endParaRPr lang="en-US" dirty="0"/>
          </a:p>
        </p:txBody>
      </p:sp>
    </p:spTree>
    <p:extLst>
      <p:ext uri="{BB962C8B-B14F-4D97-AF65-F5344CB8AC3E}">
        <p14:creationId xmlns:p14="http://schemas.microsoft.com/office/powerpoint/2010/main" val="31748594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8984"/>
            <a:ext cx="8229600" cy="3886200"/>
          </a:xfrm>
        </p:spPr>
        <p:txBody>
          <a:bodyPr/>
          <a:lstStyle/>
          <a:p>
            <a:pPr algn="just" rtl="1">
              <a:lnSpc>
                <a:spcPct val="150000"/>
              </a:lnSpc>
              <a:buFont typeface="Arial" pitchFamily="34" charset="0"/>
              <a:buChar char="•"/>
            </a:pPr>
            <a:r>
              <a:rPr lang="fa-IR" sz="1400" dirty="0">
                <a:cs typeface="2  Nazanin" pitchFamily="2" charset="-78"/>
              </a:rPr>
              <a:t>این پرسش را درنظر بگیرید: «وزن یک شی، ۵۰۰ کیلوگرم است. آیا این شی سنگین است؟» چنین سوالی، </a:t>
            </a:r>
            <a:r>
              <a:rPr lang="fa-IR" sz="1400" dirty="0" smtClean="0">
                <a:cs typeface="2  Nazanin" pitchFamily="2" charset="-78"/>
              </a:rPr>
              <a:t>معمولاً </a:t>
            </a:r>
            <a:r>
              <a:rPr lang="fa-IR" sz="1400" dirty="0">
                <a:cs typeface="2  Nazanin" pitchFamily="2" charset="-78"/>
              </a:rPr>
              <a:t>پرسشی مبهم تلقی می‌شود زیرا این سوال مطرح می‌شود که «سنگین از چه نظر؟» اگر برای حمل توسط یک انسان بگوییم، بله سنگین است.</a:t>
            </a:r>
          </a:p>
          <a:p>
            <a:pPr marL="400050" lvl="1" indent="0" algn="just" rtl="1">
              <a:lnSpc>
                <a:spcPct val="150000"/>
              </a:lnSpc>
              <a:buNone/>
            </a:pPr>
            <a:r>
              <a:rPr lang="fa-IR" sz="1400" dirty="0">
                <a:cs typeface="2  Nazanin" pitchFamily="2" charset="-78"/>
              </a:rPr>
              <a:t>اگر برای حمل توسط یک خودرو مطرح شود، کمی سنگین است، اما اگر برای حمل توسط یک هواپیما مطرح شود، خیر، سنگین نیست. در اینجاست که با استفاده از منطق فازی می‌توان نوعی «درجه درستی» برای چنین پرسشی درنظر گرفت و بسته به شرایط گفت که این شی کمی سنگین است. یعنی در چنین مواردی گفتن اینکه این شی سنگین نیست (</a:t>
            </a:r>
            <a:r>
              <a:rPr lang="en-US" sz="1400" i="1" dirty="0" smtClean="0">
                <a:cs typeface="2  Nazanin" pitchFamily="2" charset="-78"/>
              </a:rPr>
              <a:t>false</a:t>
            </a:r>
            <a:r>
              <a:rPr lang="fa-IR" sz="1400" dirty="0" smtClean="0">
                <a:cs typeface="2  Nazanin" pitchFamily="2" charset="-78"/>
              </a:rPr>
              <a:t>) یا </a:t>
            </a:r>
            <a:r>
              <a:rPr lang="fa-IR" sz="1400" dirty="0">
                <a:cs typeface="2  Nazanin" pitchFamily="2" charset="-78"/>
              </a:rPr>
              <a:t>سنگین است (</a:t>
            </a:r>
            <a:r>
              <a:rPr lang="en-US" sz="1400" i="1" dirty="0" smtClean="0">
                <a:cs typeface="2  Nazanin" pitchFamily="2" charset="-78"/>
              </a:rPr>
              <a:t>true</a:t>
            </a:r>
            <a:r>
              <a:rPr lang="fa-IR" sz="1400" dirty="0" smtClean="0">
                <a:cs typeface="2  Nazanin" pitchFamily="2" charset="-78"/>
              </a:rPr>
              <a:t>) پاسخی </a:t>
            </a:r>
            <a:r>
              <a:rPr lang="fa-IR" sz="1400" dirty="0">
                <a:cs typeface="2  Nazanin" pitchFamily="2" charset="-78"/>
              </a:rPr>
              <a:t>دقیق نیست</a:t>
            </a:r>
            <a:r>
              <a:rPr lang="fa-IR" sz="1400" dirty="0" smtClean="0">
                <a:cs typeface="2  Nazanin" pitchFamily="2" charset="-78"/>
              </a:rPr>
              <a:t>.</a:t>
            </a:r>
          </a:p>
          <a:p>
            <a:pPr marL="285750" algn="just" rtl="1">
              <a:lnSpc>
                <a:spcPct val="150000"/>
              </a:lnSpc>
              <a:buFont typeface="Arial" pitchFamily="34" charset="0"/>
              <a:buChar char="•"/>
            </a:pPr>
            <a:r>
              <a:rPr lang="ar-SA" sz="1400" dirty="0">
                <a:cs typeface="2  Nazanin" pitchFamily="2" charset="-78"/>
              </a:rPr>
              <a:t>در مورد قد افراد با ارزش عددی (سانتی‌متر) اندازه‌گیری شود و افراد را به دسته‌های قدکوتاه و قدبلند تقسیم‌بندی کنیم و حد آستانه ۱۸۰ سانتی‌متر برای قد بلندی مدنظر باشد. تمامی افراد زیر ۱۸۰ سانتی متر براساس منطق قدیم قدکوتاهند حتی اگر قد فرد ۱۷۹ سانتی‌متر باشد. ولی در مجموعه فازی هر یک از این صفات براساس تابع عضویت تعریف و بین صفر تا یک ارزشگذاری می‌شود</a:t>
            </a:r>
            <a:r>
              <a:rPr lang="en-US" sz="1400" dirty="0">
                <a:cs typeface="2  Nazanin" pitchFamily="2" charset="-78"/>
              </a:rPr>
              <a:t>.</a:t>
            </a:r>
          </a:p>
          <a:p>
            <a:pPr marL="685800" lvl="1" algn="just" rtl="1">
              <a:lnSpc>
                <a:spcPct val="150000"/>
              </a:lnSpc>
              <a:buFont typeface="Arial" pitchFamily="34" charset="0"/>
              <a:buChar char="•"/>
            </a:pPr>
            <a:endParaRPr lang="fa-IR" sz="1400" dirty="0">
              <a:cs typeface="2  Nazanin" pitchFamily="2" charset="-78"/>
            </a:endParaRPr>
          </a:p>
          <a:p>
            <a:pPr marL="0" indent="0" algn="just" rtl="1">
              <a:lnSpc>
                <a:spcPct val="150000"/>
              </a:lnSpc>
              <a:buNone/>
            </a:pP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17</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مثالی از سیستم منطق فازی:</a:t>
            </a:r>
            <a:endParaRPr lang="en-US" sz="2000" b="1" dirty="0">
              <a:solidFill>
                <a:schemeClr val="bg2"/>
              </a:solidFill>
              <a:latin typeface="Lucida Bright" pitchFamily="18" charset="0"/>
              <a:cs typeface="2  Nazanin" pitchFamily="2" charset="-78"/>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3974165"/>
            <a:ext cx="3394720" cy="2263147"/>
          </a:xfrm>
          <a:prstGeom prst="rect">
            <a:avLst/>
          </a:prstGeom>
        </p:spPr>
      </p:pic>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0390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256584"/>
          </a:xfrm>
        </p:spPr>
        <p:txBody>
          <a:bodyPr/>
          <a:lstStyle/>
          <a:p>
            <a:pPr marL="457200" lvl="0" indent="-457200" algn="r" rtl="1">
              <a:lnSpc>
                <a:spcPct val="150000"/>
              </a:lnSpc>
              <a:buSzPct val="90000"/>
              <a:buFont typeface="+mj-lt"/>
              <a:buAutoNum type="arabicPeriod"/>
            </a:pPr>
            <a:r>
              <a:rPr lang="fa-IR" sz="1400" dirty="0">
                <a:cs typeface="2  Nazanin" pitchFamily="2" charset="-78"/>
              </a:rPr>
              <a:t>يادگيري با نظارت </a:t>
            </a:r>
            <a:r>
              <a:rPr lang="fa-IR" sz="1400" dirty="0" smtClean="0">
                <a:cs typeface="2  Nazanin" pitchFamily="2" charset="-78"/>
              </a:rPr>
              <a:t>(</a:t>
            </a:r>
            <a:r>
              <a:rPr lang="en-US" sz="1400" i="1" dirty="0" smtClean="0">
                <a:latin typeface="Cambria Math" pitchFamily="18" charset="0"/>
                <a:ea typeface="Cambria Math" pitchFamily="18" charset="0"/>
                <a:cs typeface="2  Nazanin" pitchFamily="2" charset="-78"/>
              </a:rPr>
              <a:t>Supervised Learning</a:t>
            </a:r>
            <a:r>
              <a:rPr lang="fa-IR" sz="1400" dirty="0" smtClean="0">
                <a:cs typeface="2  Nazanin" pitchFamily="2" charset="-78"/>
              </a:rPr>
              <a:t>)</a:t>
            </a:r>
            <a:endParaRPr lang="en-US" sz="1400" dirty="0">
              <a:cs typeface="2  Nazanin" pitchFamily="2" charset="-78"/>
            </a:endParaRPr>
          </a:p>
          <a:p>
            <a:pPr marL="457200" lvl="0" indent="-457200" algn="r" rtl="1">
              <a:lnSpc>
                <a:spcPct val="150000"/>
              </a:lnSpc>
              <a:buSzPct val="90000"/>
              <a:buFont typeface="+mj-lt"/>
              <a:buAutoNum type="arabicPeriod"/>
            </a:pPr>
            <a:r>
              <a:rPr lang="fa-IR" sz="1400" dirty="0">
                <a:cs typeface="2  Nazanin" pitchFamily="2" charset="-78"/>
              </a:rPr>
              <a:t>يادگيري تقويتي </a:t>
            </a:r>
            <a:r>
              <a:rPr lang="fa-IR" sz="1400" dirty="0" smtClean="0">
                <a:cs typeface="2  Nazanin" pitchFamily="2" charset="-78"/>
              </a:rPr>
              <a:t>(</a:t>
            </a:r>
            <a:r>
              <a:rPr lang="en-US" sz="1400" i="1" dirty="0" smtClean="0">
                <a:latin typeface="Cambria Math" pitchFamily="18" charset="0"/>
                <a:ea typeface="Cambria Math" pitchFamily="18" charset="0"/>
                <a:cs typeface="2  Nazanin" pitchFamily="2" charset="-78"/>
              </a:rPr>
              <a:t>Reinforcement Learning</a:t>
            </a:r>
            <a:r>
              <a:rPr lang="fa-IR" sz="1400" dirty="0" smtClean="0">
                <a:cs typeface="2  Nazanin" pitchFamily="2" charset="-78"/>
              </a:rPr>
              <a:t>)</a:t>
            </a:r>
            <a:r>
              <a:rPr lang="en-US" sz="1400" dirty="0" smtClean="0">
                <a:cs typeface="2  Nazanin" pitchFamily="2" charset="-78"/>
              </a:rPr>
              <a:t> </a:t>
            </a:r>
            <a:endParaRPr lang="en-US" sz="1400" dirty="0">
              <a:cs typeface="2  Nazanin" pitchFamily="2" charset="-78"/>
            </a:endParaRPr>
          </a:p>
          <a:p>
            <a:pPr marL="457200" lvl="0" indent="-457200" algn="r" rtl="1">
              <a:lnSpc>
                <a:spcPct val="150000"/>
              </a:lnSpc>
              <a:buSzPct val="90000"/>
              <a:buFont typeface="+mj-lt"/>
              <a:buAutoNum type="arabicPeriod"/>
            </a:pPr>
            <a:r>
              <a:rPr lang="fa-IR" sz="1400" dirty="0">
                <a:cs typeface="2  Nazanin" pitchFamily="2" charset="-78"/>
              </a:rPr>
              <a:t>يادگيري بدون نظارت </a:t>
            </a:r>
            <a:r>
              <a:rPr lang="fa-IR" sz="1400" dirty="0" smtClean="0">
                <a:cs typeface="2  Nazanin" pitchFamily="2" charset="-78"/>
              </a:rPr>
              <a:t>(</a:t>
            </a:r>
            <a:r>
              <a:rPr lang="en-US" sz="1400" i="1" dirty="0" smtClean="0">
                <a:latin typeface="Cambria Math" pitchFamily="18" charset="0"/>
                <a:ea typeface="Cambria Math" pitchFamily="18" charset="0"/>
                <a:cs typeface="2  Nazanin" pitchFamily="2" charset="-78"/>
              </a:rPr>
              <a:t>Unsupervised Learning</a:t>
            </a:r>
            <a:r>
              <a:rPr lang="fa-IR" sz="1400" dirty="0" smtClean="0">
                <a:cs typeface="2  Nazanin" pitchFamily="2" charset="-78"/>
              </a:rPr>
              <a:t>)</a:t>
            </a:r>
            <a:r>
              <a:rPr lang="en-US" sz="1400" dirty="0" smtClean="0">
                <a:cs typeface="2  Nazanin" pitchFamily="2" charset="-78"/>
              </a:rPr>
              <a:t> </a:t>
            </a:r>
            <a:endParaRPr lang="en-US" sz="1400" dirty="0">
              <a:cs typeface="2  Nazanin" pitchFamily="2" charset="-78"/>
            </a:endParaRPr>
          </a:p>
          <a:p>
            <a:pPr marL="457200" lvl="0" indent="-457200" algn="r" rtl="1">
              <a:lnSpc>
                <a:spcPct val="150000"/>
              </a:lnSpc>
              <a:buSzPct val="90000"/>
              <a:buFont typeface="+mj-lt"/>
              <a:buAutoNum type="arabicPeriod"/>
            </a:pPr>
            <a:r>
              <a:rPr lang="fa-IR" sz="1400" dirty="0">
                <a:cs typeface="2  Nazanin" pitchFamily="2" charset="-78"/>
              </a:rPr>
              <a:t>یادگیری نیمه نظارت (</a:t>
            </a:r>
            <a:r>
              <a:rPr lang="en-US" sz="1400" i="1" dirty="0">
                <a:latin typeface="Cambria Math" pitchFamily="18" charset="0"/>
                <a:ea typeface="Cambria Math" pitchFamily="18" charset="0"/>
                <a:cs typeface="2  Nazanin" pitchFamily="2" charset="-78"/>
              </a:rPr>
              <a:t>Semi-Supervised Learning</a:t>
            </a:r>
            <a:r>
              <a:rPr lang="fa-IR" sz="1400" dirty="0" smtClean="0">
                <a:cs typeface="2  Nazanin" pitchFamily="2" charset="-78"/>
              </a:rPr>
              <a:t>)</a:t>
            </a:r>
          </a:p>
          <a:p>
            <a:pPr marL="0" indent="0" algn="r" rtl="1">
              <a:lnSpc>
                <a:spcPct val="150000"/>
              </a:lnSpc>
              <a:buSzPct val="90000"/>
              <a:buNone/>
            </a:pPr>
            <a:r>
              <a:rPr lang="fa-IR" sz="1400" dirty="0">
                <a:cs typeface="2  Nazanin" pitchFamily="2" charset="-78"/>
              </a:rPr>
              <a:t>یکی از تقسیم‌بندی‌های متداول در یادگیری ماشینی، تقسیم‌بندی بر اساس نوع </a:t>
            </a:r>
            <a:r>
              <a:rPr lang="fa-IR" sz="1400" dirty="0" smtClean="0">
                <a:cs typeface="2  Nazanin" pitchFamily="2" charset="-78"/>
              </a:rPr>
              <a:t>داده‌ های در </a:t>
            </a:r>
            <a:r>
              <a:rPr lang="fa-IR" sz="1400" dirty="0">
                <a:cs typeface="2  Nazanin" pitchFamily="2" charset="-78"/>
              </a:rPr>
              <a:t>اختیار عامل­هوش‌مند است. به سناریوی زیر توجه کنید</a:t>
            </a:r>
            <a:r>
              <a:rPr lang="fa-IR" sz="1400" dirty="0" smtClean="0">
                <a:cs typeface="2  Nazanin" pitchFamily="2" charset="-78"/>
              </a:rPr>
              <a:t>:</a:t>
            </a:r>
          </a:p>
          <a:p>
            <a:pPr marL="0" indent="0" algn="r" rtl="1">
              <a:lnSpc>
                <a:spcPct val="150000"/>
              </a:lnSpc>
              <a:buSzPct val="90000"/>
              <a:buNone/>
            </a:pPr>
            <a:endParaRPr lang="fa-IR" sz="600" dirty="0" smtClean="0">
              <a:cs typeface="2  Nazanin" pitchFamily="2" charset="-78"/>
            </a:endParaRPr>
          </a:p>
          <a:p>
            <a:pPr algn="r" rtl="1">
              <a:lnSpc>
                <a:spcPct val="150000"/>
              </a:lnSpc>
              <a:buFont typeface="Arial" pitchFamily="34" charset="0"/>
              <a:buChar char="•"/>
            </a:pPr>
            <a:r>
              <a:rPr lang="fa-IR" sz="1400" b="1" dirty="0">
                <a:cs typeface="2  Nazanin" pitchFamily="2" charset="-78"/>
              </a:rPr>
              <a:t>یادگیری با نظارت:</a:t>
            </a:r>
            <a:endParaRPr lang="en-US" sz="1400" b="1" dirty="0">
              <a:cs typeface="2  Nazanin" pitchFamily="2" charset="-78"/>
            </a:endParaRPr>
          </a:p>
          <a:p>
            <a:pPr marL="0" indent="0" algn="just" rtl="1">
              <a:lnSpc>
                <a:spcPct val="150000"/>
              </a:lnSpc>
              <a:buNone/>
            </a:pPr>
            <a:r>
              <a:rPr lang="fa-IR" sz="1400" dirty="0">
                <a:cs typeface="2  Nazanin" pitchFamily="2" charset="-78"/>
              </a:rPr>
              <a:t>فرض کنید به تازگی </a:t>
            </a:r>
            <a:r>
              <a:rPr lang="fa-IR" sz="1400" dirty="0" smtClean="0">
                <a:cs typeface="2  Nazanin" pitchFamily="2" charset="-78"/>
              </a:rPr>
              <a:t>رباتی</a:t>
            </a:r>
            <a:r>
              <a:rPr lang="fa-IR" sz="1400" dirty="0">
                <a:cs typeface="2  Nazanin" pitchFamily="2" charset="-78"/>
              </a:rPr>
              <a:t> </a:t>
            </a:r>
            <a:r>
              <a:rPr lang="fa-IR" sz="1400" dirty="0" smtClean="0">
                <a:cs typeface="2  Nazanin" pitchFamily="2" charset="-78"/>
              </a:rPr>
              <a:t>سگ‌نما </a:t>
            </a:r>
            <a:r>
              <a:rPr lang="fa-IR" sz="1400" dirty="0">
                <a:cs typeface="2  Nazanin" pitchFamily="2" charset="-78"/>
              </a:rPr>
              <a:t>خریده‌اید که می‌تواند توسط دوربینی دنیای خارج را مشاهده کند، به کمک میکروفن‌هایش صداها را بشنود، با بلندگوهایی با شما سخن بگوید و چهارپای‌ش را حرکت دهد. هم‌چنین در جعبه ی این ربات دستگاه کنترل از راه دوری وجود دارد که می‌توانید انواع مختلف دستورها را به ربات بدهید.</a:t>
            </a:r>
            <a:endParaRPr lang="en-US" sz="1400" dirty="0">
              <a:cs typeface="2  Nazanin" pitchFamily="2" charset="-78"/>
            </a:endParaRPr>
          </a:p>
          <a:p>
            <a:pPr marL="0" indent="0" algn="r" rtl="1">
              <a:lnSpc>
                <a:spcPct val="150000"/>
              </a:lnSpc>
              <a:buNone/>
            </a:pPr>
            <a:r>
              <a:rPr lang="fa-IR" sz="1400" dirty="0">
                <a:cs typeface="2  Nazanin" pitchFamily="2" charset="-78"/>
              </a:rPr>
              <a:t>اولین کاری که می‌خواهید انجام دهید این است که اگر ربات، شما را دید خرناسه بکشد اما اگر غریبه‌ای را </a:t>
            </a:r>
            <a:r>
              <a:rPr lang="fa-IR" sz="1400" dirty="0" smtClean="0">
                <a:cs typeface="2  Nazanin" pitchFamily="2" charset="-78"/>
              </a:rPr>
              <a:t>مشاهده </a:t>
            </a:r>
            <a:r>
              <a:rPr lang="fa-IR" sz="1400" dirty="0">
                <a:cs typeface="2  Nazanin" pitchFamily="2" charset="-78"/>
              </a:rPr>
              <a:t>کرد با صدای بلند پارس کند. فعلاً فرض می‌کنیم که ربات توانایی تولید آن صداها را دارد اما هنوز چهره­ی شما را یاد نگرفته‌است. پس کاری </a:t>
            </a:r>
            <a:r>
              <a:rPr lang="fa-IR" sz="1400" dirty="0" smtClean="0">
                <a:cs typeface="2  Nazanin" pitchFamily="2" charset="-78"/>
              </a:rPr>
              <a:t>که </a:t>
            </a:r>
            <a:r>
              <a:rPr lang="fa-IR" sz="1400" dirty="0">
                <a:cs typeface="2  Nazanin" pitchFamily="2" charset="-78"/>
              </a:rPr>
              <a:t>می‌کنید این است که جلوی چشم‌هایش قرار می‌گیرید و به کمک کنترل از راه دورتان به او دستور </a:t>
            </a:r>
            <a:r>
              <a:rPr lang="fa-IR" sz="1400" dirty="0" smtClean="0">
                <a:cs typeface="2  Nazanin" pitchFamily="2" charset="-78"/>
              </a:rPr>
              <a:t>می‌دهید </a:t>
            </a:r>
            <a:r>
              <a:rPr lang="fa-IR" sz="1400" dirty="0">
                <a:cs typeface="2  Nazanin" pitchFamily="2" charset="-78"/>
              </a:rPr>
              <a:t>که چهره‌ای که جلویش می‌بیند را با خرناسه‌کشیدن مربوط کند. </a:t>
            </a:r>
            <a:endParaRPr lang="en-US" sz="1400" dirty="0">
              <a:cs typeface="2  Nazanin" pitchFamily="2" charset="-78"/>
            </a:endParaRPr>
          </a:p>
          <a:p>
            <a:pPr marL="0" lvl="0" indent="0" algn="r" rtl="1">
              <a:lnSpc>
                <a:spcPct val="150000"/>
              </a:lnSpc>
              <a:buSzPct val="90000"/>
              <a:buNone/>
            </a:pP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18</a:t>
            </a:fld>
            <a:endParaRPr lang="tr-TR"/>
          </a:p>
        </p:txBody>
      </p:sp>
      <p:sp>
        <p:nvSpPr>
          <p:cNvPr id="6" name="Title 1"/>
          <p:cNvSpPr txBox="1">
            <a:spLocks/>
          </p:cNvSpPr>
          <p:nvPr/>
        </p:nvSpPr>
        <p:spPr bwMode="auto">
          <a:xfrm>
            <a:off x="457200" y="620688"/>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تقسیم بندی مسایل در یادگیری: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5720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5670"/>
            <a:ext cx="8229600" cy="5491642"/>
          </a:xfrm>
        </p:spPr>
        <p:txBody>
          <a:bodyPr/>
          <a:lstStyle/>
          <a:p>
            <a:pPr marL="0" indent="0" algn="just" rtl="1">
              <a:lnSpc>
                <a:spcPct val="150000"/>
              </a:lnSpc>
              <a:buNone/>
            </a:pPr>
            <a:r>
              <a:rPr lang="fa-IR" sz="1400" dirty="0">
                <a:cs typeface="2  Nazanin" pitchFamily="2" charset="-78"/>
              </a:rPr>
              <a:t>این‌کار را برای چند زاویه­ی مختلف از صورت‌تان انجام می‌دهید تا مطمئن باشید که ربات در صورتی که شما را مثلاً از نیم‌رخ ببیند درست عمل کند. هم‌چنین شما چند چهره­ی غریبه نیز به او نشان می‌دهید و چهره­ی غریبه را با دستور پارس کردن مشخص می‌کنید. در این حالت شما به کامپیوتر ربات گفته‌اید که چه ورودی‌ای را به چه خروجی‌ای مربوط کند. دقت کنید که هم ورودی و هم خروجی مشخص است و در اصطلاح خروجی برچسب‌دار</a:t>
            </a:r>
            <a:r>
              <a:rPr lang="en-US" sz="900" dirty="0">
                <a:cs typeface="2  Nazanin" pitchFamily="2" charset="-78"/>
              </a:rPr>
              <a:t>1</a:t>
            </a:r>
            <a:r>
              <a:rPr lang="fa-IR" sz="1400" dirty="0">
                <a:cs typeface="2  Nazanin" pitchFamily="2" charset="-78"/>
              </a:rPr>
              <a:t> است. به این شیوه­ی یادگیری، یادگیری بانظارت</a:t>
            </a:r>
            <a:r>
              <a:rPr lang="en-US" sz="900" dirty="0">
                <a:cs typeface="2  Nazanin" pitchFamily="2" charset="-78"/>
              </a:rPr>
              <a:t>2</a:t>
            </a:r>
            <a:r>
              <a:rPr lang="fa-IR" sz="1400" dirty="0">
                <a:cs typeface="2  Nazanin" pitchFamily="2" charset="-78"/>
              </a:rPr>
              <a:t> می‌گویند</a:t>
            </a:r>
            <a:r>
              <a:rPr lang="fa-IR" sz="1400" dirty="0" smtClean="0">
                <a:cs typeface="2  Nazanin" pitchFamily="2" charset="-78"/>
              </a:rPr>
              <a:t>.</a:t>
            </a:r>
            <a:endParaRPr lang="en-US" sz="1400" dirty="0" smtClean="0">
              <a:cs typeface="2  Nazanin" pitchFamily="2" charset="-78"/>
            </a:endParaRPr>
          </a:p>
          <a:p>
            <a:pPr marL="0" indent="0" algn="r" rtl="1">
              <a:lnSpc>
                <a:spcPct val="150000"/>
              </a:lnSpc>
              <a:buNone/>
            </a:pPr>
            <a:r>
              <a:rPr lang="fa-IR" sz="1400" dirty="0">
                <a:cs typeface="2  Nazanin" pitchFamily="2" charset="-78"/>
              </a:rPr>
              <a:t>یادگیری با­نظارت، یک روش عمومی در یادگیری ماشین است که در آن به یک </a:t>
            </a:r>
            <a:r>
              <a:rPr lang="fa-IR" sz="1400" dirty="0" smtClean="0">
                <a:cs typeface="2  Nazanin" pitchFamily="2" charset="-78"/>
              </a:rPr>
              <a:t>سیسـتم</a:t>
            </a:r>
            <a:r>
              <a:rPr lang="fa-IR" sz="1400" dirty="0">
                <a:cs typeface="2  Nazanin" pitchFamily="2" charset="-78"/>
              </a:rPr>
              <a:t>، مجموعه جفت‌های ورودی – خروجی ارائه شده و </a:t>
            </a:r>
            <a:r>
              <a:rPr lang="fa-IR" sz="1400" dirty="0" smtClean="0">
                <a:cs typeface="2  Nazanin" pitchFamily="2" charset="-78"/>
              </a:rPr>
              <a:t>سیستـم </a:t>
            </a:r>
            <a:r>
              <a:rPr lang="fa-IR" sz="1400" dirty="0">
                <a:cs typeface="2  Nazanin" pitchFamily="2" charset="-78"/>
              </a:rPr>
              <a:t>تلاش می‌کند تا تابعی از ورودی به خروجی را فرا گیرد. یادگیری تحت­نظارت نیازمند تعدادی داده ورودی به منظور آموزش سیستم است. با این حال رده‌ای از </a:t>
            </a:r>
            <a:r>
              <a:rPr lang="fa-IR" sz="1400" dirty="0" smtClean="0">
                <a:cs typeface="2  Nazanin" pitchFamily="2" charset="-78"/>
              </a:rPr>
              <a:t>مسائل </a:t>
            </a:r>
            <a:r>
              <a:rPr lang="fa-IR" sz="1400" dirty="0">
                <a:cs typeface="2  Nazanin" pitchFamily="2" charset="-78"/>
              </a:rPr>
              <a:t>وجود دارند که خروجی </a:t>
            </a:r>
            <a:r>
              <a:rPr lang="fa-IR" sz="1400" dirty="0" smtClean="0">
                <a:cs typeface="2  Nazanin" pitchFamily="2" charset="-78"/>
              </a:rPr>
              <a:t>منـاسب </a:t>
            </a:r>
            <a:r>
              <a:rPr lang="fa-IR" sz="1400" dirty="0">
                <a:cs typeface="2  Nazanin" pitchFamily="2" charset="-78"/>
              </a:rPr>
              <a:t>که یک </a:t>
            </a:r>
            <a:r>
              <a:rPr lang="fa-IR" sz="1400" dirty="0" smtClean="0">
                <a:cs typeface="2  Nazanin" pitchFamily="2" charset="-78"/>
              </a:rPr>
              <a:t>سیستـم یادگیـری </a:t>
            </a:r>
            <a:r>
              <a:rPr lang="fa-IR" sz="1400" dirty="0">
                <a:cs typeface="2  Nazanin" pitchFamily="2" charset="-78"/>
              </a:rPr>
              <a:t>تحت نظارت </a:t>
            </a:r>
            <a:r>
              <a:rPr lang="fa-IR" sz="1400" dirty="0" smtClean="0">
                <a:cs typeface="2  Nazanin" pitchFamily="2" charset="-78"/>
              </a:rPr>
              <a:t>نیـازمند</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آن است، برای آن‌ها موجود نیست. این نوع از مسائل چندان قابل جوابگویی با استفاده از </a:t>
            </a:r>
            <a:r>
              <a:rPr lang="fa-IR" sz="1400" dirty="0" smtClean="0">
                <a:cs typeface="2  Nazanin" pitchFamily="2" charset="-78"/>
              </a:rPr>
              <a:t>یادگیری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تحت نظارت نیستند. یادگیری تقویتی مدلی برای مسائلی از این قبیل فراهم می‌آورد</a:t>
            </a:r>
            <a:r>
              <a:rPr lang="fa-IR" sz="1400" dirty="0" smtClean="0">
                <a:cs typeface="2  Nazanin" pitchFamily="2" charset="-78"/>
              </a:rPr>
              <a:t>.</a:t>
            </a:r>
            <a:endParaRPr lang="en-US" sz="1400" dirty="0" smtClean="0">
              <a:cs typeface="2  Nazanin" pitchFamily="2" charset="-78"/>
            </a:endParaRPr>
          </a:p>
          <a:p>
            <a:pPr marL="0" indent="0" algn="just" rtl="1">
              <a:lnSpc>
                <a:spcPct val="150000"/>
              </a:lnSpc>
              <a:buNone/>
            </a:pPr>
            <a:endParaRPr lang="en-US" sz="6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19</a:t>
            </a:fld>
            <a:endParaRPr lang="tr-TR"/>
          </a:p>
        </p:txBody>
      </p:sp>
      <p:cxnSp>
        <p:nvCxnSpPr>
          <p:cNvPr id="6" name="Straight Connector 5"/>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Footer Placeholder 3"/>
          <p:cNvSpPr>
            <a:spLocks noGrp="1"/>
          </p:cNvSpPr>
          <p:nvPr>
            <p:ph type="ftr" sz="quarter" idx="10"/>
          </p:nvPr>
        </p:nvSpPr>
        <p:spPr>
          <a:xfrm>
            <a:off x="539750" y="6402388"/>
            <a:ext cx="8135938" cy="287337"/>
          </a:xfrm>
        </p:spPr>
        <p:txBody>
          <a:bodyPr/>
          <a:lstStyle/>
          <a:p>
            <a:pPr>
              <a:defRPr/>
            </a:pPr>
            <a:r>
              <a:rPr lang="en-US" i="0" dirty="0"/>
              <a:t>1. </a:t>
            </a:r>
            <a:r>
              <a:rPr lang="en-US" dirty="0" smtClean="0"/>
              <a:t>Labeled		</a:t>
            </a:r>
            <a:r>
              <a:rPr lang="en-US" i="0" dirty="0" smtClean="0">
                <a:cs typeface="2  Nazanin" pitchFamily="2" charset="-78"/>
              </a:rPr>
              <a:t>2</a:t>
            </a:r>
            <a:r>
              <a:rPr lang="en-US" i="0" dirty="0">
                <a:cs typeface="2  Nazanin" pitchFamily="2" charset="-78"/>
              </a:rPr>
              <a:t>. </a:t>
            </a:r>
            <a:r>
              <a:rPr lang="en-US" dirty="0"/>
              <a:t>Supervised </a:t>
            </a:r>
            <a:r>
              <a:rPr lang="en-US" dirty="0" smtClean="0"/>
              <a:t>Learning</a:t>
            </a:r>
            <a:endParaRPr lang="en-US" i="0" dirty="0"/>
          </a:p>
        </p:txBody>
      </p:sp>
      <p:sp>
        <p:nvSpPr>
          <p:cNvPr id="8"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952111"/>
            <a:ext cx="2376264" cy="3018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3417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Slide Number Placeholder 4"/>
          <p:cNvSpPr>
            <a:spLocks noGrp="1"/>
          </p:cNvSpPr>
          <p:nvPr>
            <p:ph type="sldNum" sz="quarter" idx="11"/>
          </p:nvPr>
        </p:nvSpPr>
        <p:spPr>
          <a:noFill/>
        </p:spPr>
        <p:txBody>
          <a:bodyP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eaLnBrk="1" hangingPunct="1"/>
            <a:fld id="{9859D7A6-EF3C-433F-AB00-6D269372C137}" type="slidenum">
              <a:rPr lang="tr-TR" sz="1400" smtClean="0"/>
              <a:pPr eaLnBrk="1" hangingPunct="1"/>
              <a:t>2</a:t>
            </a:fld>
            <a:endParaRPr lang="tr-TR" sz="1400" smtClean="0"/>
          </a:p>
        </p:txBody>
      </p:sp>
      <p:sp>
        <p:nvSpPr>
          <p:cNvPr id="302082" name="Rectangle 2"/>
          <p:cNvSpPr>
            <a:spLocks noGrp="1" noChangeArrowheads="1"/>
          </p:cNvSpPr>
          <p:nvPr>
            <p:ph type="title"/>
          </p:nvPr>
        </p:nvSpPr>
        <p:spPr>
          <a:xfrm>
            <a:off x="251520" y="673224"/>
            <a:ext cx="8640960" cy="667544"/>
          </a:xfrm>
        </p:spPr>
        <p:txBody>
          <a:bodyPr/>
          <a:lstStyle/>
          <a:p>
            <a:pPr algn="ctr" rtl="1" eaLnBrk="1" hangingPunct="1">
              <a:defRPr/>
            </a:pPr>
            <a:r>
              <a:rPr lang="fa-IR" sz="2400" i="0" dirty="0" smtClean="0">
                <a:effectLst>
                  <a:outerShdw blurRad="38100" dist="38100" dir="2700000" algn="tl">
                    <a:srgbClr val="000000">
                      <a:alpha val="43137"/>
                    </a:srgbClr>
                  </a:outerShdw>
                </a:effectLst>
                <a:cs typeface="2  Titr" pitchFamily="2" charset="-78"/>
              </a:rPr>
              <a:t>فهرست</a:t>
            </a:r>
            <a:endParaRPr lang="tr-TR" sz="2400" i="0" dirty="0" smtClean="0">
              <a:effectLst>
                <a:outerShdw blurRad="38100" dist="38100" dir="2700000" algn="tl">
                  <a:srgbClr val="000000">
                    <a:alpha val="43137"/>
                  </a:srgbClr>
                </a:outerShdw>
              </a:effectLst>
              <a:cs typeface="2  Titr" pitchFamily="2" charset="-78"/>
            </a:endParaRPr>
          </a:p>
        </p:txBody>
      </p:sp>
      <p:sp>
        <p:nvSpPr>
          <p:cNvPr id="5124" name="Rectangle 3"/>
          <p:cNvSpPr>
            <a:spLocks noGrp="1" noChangeArrowheads="1"/>
          </p:cNvSpPr>
          <p:nvPr>
            <p:ph type="body" idx="1"/>
          </p:nvPr>
        </p:nvSpPr>
        <p:spPr>
          <a:xfrm>
            <a:off x="1033264" y="1412776"/>
            <a:ext cx="7211144" cy="4680520"/>
          </a:xfrm>
        </p:spPr>
        <p:txBody>
          <a:bodyPr/>
          <a:lstStyle/>
          <a:p>
            <a:pPr lvl="0" algn="r" rtl="1">
              <a:lnSpc>
                <a:spcPts val="2000"/>
              </a:lnSpc>
              <a:buSzPct val="60000"/>
            </a:pPr>
            <a:r>
              <a:rPr lang="fa-IR" sz="1400" dirty="0">
                <a:cs typeface="2  Nazanin" pitchFamily="2" charset="-78"/>
              </a:rPr>
              <a:t>مقدمه­ای بر هوش </a:t>
            </a:r>
            <a:r>
              <a:rPr lang="fa-IR" sz="1400" dirty="0" smtClean="0">
                <a:cs typeface="2  Nazanin" pitchFamily="2" charset="-78"/>
              </a:rPr>
              <a:t>مصنوعی</a:t>
            </a:r>
          </a:p>
          <a:p>
            <a:pPr lvl="0" algn="r" rtl="1">
              <a:lnSpc>
                <a:spcPts val="2000"/>
              </a:lnSpc>
              <a:buSzPct val="60000"/>
            </a:pPr>
            <a:r>
              <a:rPr lang="fa-IR" sz="1400" dirty="0" smtClean="0">
                <a:cs typeface="2  Nazanin" pitchFamily="2" charset="-78"/>
              </a:rPr>
              <a:t>تعریف یادگیری</a:t>
            </a:r>
            <a:endParaRPr lang="en-US" sz="1400" dirty="0">
              <a:cs typeface="2  Nazanin" pitchFamily="2" charset="-78"/>
            </a:endParaRPr>
          </a:p>
          <a:p>
            <a:pPr lvl="0" algn="r" rtl="1">
              <a:lnSpc>
                <a:spcPts val="2000"/>
              </a:lnSpc>
              <a:buSzPct val="60000"/>
            </a:pPr>
            <a:r>
              <a:rPr lang="fa-IR" sz="1400" dirty="0">
                <a:cs typeface="2  Nazanin" pitchFamily="2" charset="-78"/>
              </a:rPr>
              <a:t>یادگیری ماشینی چیست؟</a:t>
            </a:r>
            <a:endParaRPr lang="en-US" sz="1400" dirty="0">
              <a:cs typeface="2  Nazanin" pitchFamily="2" charset="-78"/>
            </a:endParaRPr>
          </a:p>
          <a:p>
            <a:pPr lvl="0" algn="r" rtl="1">
              <a:lnSpc>
                <a:spcPts val="2000"/>
              </a:lnSpc>
              <a:buSzPct val="60000"/>
            </a:pPr>
            <a:r>
              <a:rPr lang="fa-IR" sz="1400" dirty="0">
                <a:cs typeface="2  Nazanin" pitchFamily="2" charset="-78"/>
              </a:rPr>
              <a:t>یادگیری انسان و ماشین</a:t>
            </a:r>
            <a:endParaRPr lang="en-US" sz="1400" dirty="0">
              <a:cs typeface="2  Nazanin" pitchFamily="2" charset="-78"/>
            </a:endParaRPr>
          </a:p>
          <a:p>
            <a:pPr lvl="0" algn="r" rtl="1">
              <a:lnSpc>
                <a:spcPts val="2000"/>
              </a:lnSpc>
              <a:buSzPct val="60000"/>
            </a:pPr>
            <a:r>
              <a:rPr lang="fa-IR" sz="1400" dirty="0">
                <a:cs typeface="2  Nazanin" pitchFamily="2" charset="-78"/>
              </a:rPr>
              <a:t>چرا یادگیری؟</a:t>
            </a:r>
            <a:endParaRPr lang="en-US" sz="1400" dirty="0">
              <a:cs typeface="2  Nazanin" pitchFamily="2" charset="-78"/>
            </a:endParaRPr>
          </a:p>
          <a:p>
            <a:pPr lvl="0" algn="r" rtl="1">
              <a:lnSpc>
                <a:spcPts val="2000"/>
              </a:lnSpc>
              <a:buSzPct val="60000"/>
            </a:pPr>
            <a:r>
              <a:rPr lang="fa-IR" sz="1400" dirty="0">
                <a:cs typeface="2  Nazanin" pitchFamily="2" charset="-78"/>
              </a:rPr>
              <a:t>اهداف، انگیزه­ها و برخی از کاربرد­های یادگیری </a:t>
            </a:r>
            <a:r>
              <a:rPr lang="fa-IR" sz="1400" dirty="0" smtClean="0">
                <a:cs typeface="2  Nazanin" pitchFamily="2" charset="-78"/>
              </a:rPr>
              <a:t>ماشین</a:t>
            </a:r>
            <a:endParaRPr lang="en-US" sz="1400" dirty="0" smtClean="0">
              <a:cs typeface="2  Nazanin" pitchFamily="2" charset="-78"/>
            </a:endParaRPr>
          </a:p>
          <a:p>
            <a:pPr lvl="0" algn="r" rtl="1">
              <a:lnSpc>
                <a:spcPts val="2000"/>
              </a:lnSpc>
              <a:buSzPct val="60000"/>
            </a:pPr>
            <a:r>
              <a:rPr lang="fa-IR" sz="1400" dirty="0" smtClean="0">
                <a:cs typeface="2  Nazanin" pitchFamily="2" charset="-78"/>
              </a:rPr>
              <a:t>روش های ایجاد هوش در یادگیری ماشینی</a:t>
            </a:r>
          </a:p>
          <a:p>
            <a:pPr lvl="1" algn="r" rtl="1">
              <a:buClr>
                <a:schemeClr val="accent1">
                  <a:lumMod val="50000"/>
                </a:schemeClr>
              </a:buClr>
              <a:buSzPct val="90000"/>
              <a:buFont typeface="+mj-lt"/>
              <a:buAutoNum type="arabicPeriod"/>
            </a:pPr>
            <a:r>
              <a:rPr lang="fa-IR" sz="1200" dirty="0" smtClean="0">
                <a:cs typeface="2  Nazanin" pitchFamily="2" charset="-78"/>
              </a:rPr>
              <a:t>سیستم های خبره</a:t>
            </a:r>
          </a:p>
          <a:p>
            <a:pPr lvl="1" algn="r" rtl="1">
              <a:buClr>
                <a:schemeClr val="accent1">
                  <a:lumMod val="50000"/>
                </a:schemeClr>
              </a:buClr>
              <a:buSzPct val="90000"/>
              <a:buFont typeface="+mj-lt"/>
              <a:buAutoNum type="arabicPeriod"/>
            </a:pPr>
            <a:r>
              <a:rPr lang="fa-IR" sz="1200" dirty="0" smtClean="0">
                <a:cs typeface="2  Nazanin" pitchFamily="2" charset="-78"/>
              </a:rPr>
              <a:t>سیستم شبکه عصبی مصنوعی</a:t>
            </a:r>
          </a:p>
          <a:p>
            <a:pPr lvl="1" algn="r" rtl="1">
              <a:buClr>
                <a:schemeClr val="accent1">
                  <a:lumMod val="50000"/>
                </a:schemeClr>
              </a:buClr>
              <a:buSzPct val="90000"/>
              <a:buFont typeface="+mj-lt"/>
              <a:buAutoNum type="arabicPeriod"/>
            </a:pPr>
            <a:r>
              <a:rPr lang="fa-IR" sz="1200" dirty="0" smtClean="0">
                <a:cs typeface="2  Nazanin" pitchFamily="2" charset="-78"/>
              </a:rPr>
              <a:t>فناوری الگوریتم ژنتیک</a:t>
            </a:r>
          </a:p>
          <a:p>
            <a:pPr lvl="1" algn="r" rtl="1">
              <a:buClr>
                <a:schemeClr val="accent1">
                  <a:lumMod val="50000"/>
                </a:schemeClr>
              </a:buClr>
              <a:buSzPct val="90000"/>
              <a:buFont typeface="+mj-lt"/>
              <a:buAutoNum type="arabicPeriod"/>
            </a:pPr>
            <a:r>
              <a:rPr lang="fa-IR" sz="1200" dirty="0" smtClean="0">
                <a:cs typeface="2  Nazanin" pitchFamily="2" charset="-78"/>
              </a:rPr>
              <a:t>سیستم منطق فازی</a:t>
            </a:r>
            <a:endParaRPr lang="en-US" sz="1200" dirty="0">
              <a:cs typeface="2  Nazanin" pitchFamily="2" charset="-78"/>
            </a:endParaRPr>
          </a:p>
          <a:p>
            <a:pPr lvl="0" algn="r" rtl="1">
              <a:lnSpc>
                <a:spcPts val="2000"/>
              </a:lnSpc>
              <a:buSzPct val="60000"/>
            </a:pPr>
            <a:r>
              <a:rPr lang="fa-IR" sz="1400" dirty="0" smtClean="0">
                <a:cs typeface="2  Nazanin" pitchFamily="2" charset="-78"/>
              </a:rPr>
              <a:t>تقسیم بندی مسائل در یادگیری</a:t>
            </a:r>
            <a:endParaRPr lang="en-US" sz="1400" dirty="0">
              <a:cs typeface="2  Nazanin" pitchFamily="2" charset="-78"/>
            </a:endParaRPr>
          </a:p>
          <a:p>
            <a:pPr lvl="0" algn="r" rtl="1">
              <a:lnSpc>
                <a:spcPts val="2000"/>
              </a:lnSpc>
              <a:buSzPct val="60000"/>
            </a:pPr>
            <a:r>
              <a:rPr lang="fa-IR" sz="1400" dirty="0" smtClean="0">
                <a:cs typeface="2  Nazanin" pitchFamily="2" charset="-78"/>
              </a:rPr>
              <a:t>تکنیک های یادگیری </a:t>
            </a:r>
            <a:r>
              <a:rPr lang="fa-IR" sz="1400" dirty="0">
                <a:cs typeface="2  Nazanin" pitchFamily="2" charset="-78"/>
              </a:rPr>
              <a:t>و کاربرد­های موثر آن</a:t>
            </a:r>
            <a:endParaRPr lang="en-US" sz="1400" dirty="0">
              <a:cs typeface="2  Nazanin" pitchFamily="2" charset="-78"/>
            </a:endParaRPr>
          </a:p>
          <a:p>
            <a:pPr lvl="0" algn="r" rtl="1">
              <a:lnSpc>
                <a:spcPts val="2000"/>
              </a:lnSpc>
              <a:buSzPct val="60000"/>
            </a:pPr>
            <a:r>
              <a:rPr lang="fa-IR" sz="1400" dirty="0">
                <a:cs typeface="2  Nazanin" pitchFamily="2" charset="-78"/>
              </a:rPr>
              <a:t>قواعد </a:t>
            </a:r>
            <a:r>
              <a:rPr lang="fa-IR" sz="1400" dirty="0" smtClean="0">
                <a:cs typeface="2  Nazanin" pitchFamily="2" charset="-78"/>
              </a:rPr>
              <a:t>یادگیری</a:t>
            </a:r>
          </a:p>
          <a:p>
            <a:pPr lvl="0" algn="r" rtl="1">
              <a:lnSpc>
                <a:spcPts val="2000"/>
              </a:lnSpc>
              <a:buSzPct val="60000"/>
            </a:pPr>
            <a:r>
              <a:rPr lang="fa-IR" sz="1400" dirty="0" smtClean="0">
                <a:cs typeface="2  Nazanin" pitchFamily="2" charset="-78"/>
              </a:rPr>
              <a:t>هوش و آینده</a:t>
            </a:r>
          </a:p>
        </p:txBody>
      </p:sp>
      <p:cxnSp>
        <p:nvCxnSpPr>
          <p:cNvPr id="6" name="Straight Connector 5"/>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2920"/>
            <a:ext cx="8229600" cy="5470376"/>
          </a:xfrm>
        </p:spPr>
        <p:txBody>
          <a:bodyPr/>
          <a:lstStyle/>
          <a:p>
            <a:pPr algn="just" rtl="1">
              <a:lnSpc>
                <a:spcPct val="150000"/>
              </a:lnSpc>
              <a:buFont typeface="Arial" pitchFamily="34" charset="0"/>
              <a:buChar char="•"/>
            </a:pPr>
            <a:r>
              <a:rPr lang="fa-IR" sz="1400" b="1" dirty="0">
                <a:cs typeface="2  Nazanin" pitchFamily="2" charset="-78"/>
              </a:rPr>
              <a:t>یادگیری تقویتی:</a:t>
            </a:r>
            <a:endParaRPr lang="en-US" sz="1400" b="1" dirty="0">
              <a:cs typeface="2  Nazanin" pitchFamily="2" charset="-78"/>
            </a:endParaRPr>
          </a:p>
          <a:p>
            <a:pPr marL="0" indent="0" algn="just" rtl="1">
              <a:lnSpc>
                <a:spcPct val="150000"/>
              </a:lnSpc>
              <a:buNone/>
            </a:pPr>
            <a:r>
              <a:rPr lang="fa-IR" sz="1400" dirty="0">
                <a:cs typeface="2  Nazanin" pitchFamily="2" charset="-78"/>
              </a:rPr>
              <a:t>اینک حالت دیگری را فرض کنید. برخلاف دفعه­ی پیشین که به ربات‌تان می‌گفتید چه محرک‌ای را به چه خروجی‌ای ربط دهد، این‌بار می‌خواهید ربات خودش چنین چیزی را یاد بگیرد. به این صورت که اگر شما را دید و خرناسه کشید به نحوی به او پاداش دهید (مثلاً به کمک همان کنترل از راه دورتان) و اگر به اشتباه به شما پارس کرد، او را تنبیه کنید (باز هم با همان کنترل از راه دورتان). در این حالت به ربات نمی‌گویید به ازای هر شرایطی چه کاری مناسب است، بلکه اجازه می‌دهید ربات خود کاوش کند و تنها شما نتیجه­ی نهایی را تشویق یا تنبیه می‌کنید. به این شیوه­ی یادگیری، یادگیری </a:t>
            </a:r>
            <a:r>
              <a:rPr lang="fa-IR" sz="1400" dirty="0" smtClean="0">
                <a:cs typeface="2  Nazanin" pitchFamily="2" charset="-78"/>
              </a:rPr>
              <a:t>تقویتی</a:t>
            </a:r>
            <a:r>
              <a:rPr lang="en-US" sz="900" dirty="0" smtClean="0">
                <a:cs typeface="2  Nazanin" pitchFamily="2" charset="-78"/>
              </a:rPr>
              <a:t>1</a:t>
            </a:r>
            <a:r>
              <a:rPr lang="fa-IR" sz="1400" dirty="0" smtClean="0">
                <a:cs typeface="2  Nazanin" pitchFamily="2" charset="-78"/>
              </a:rPr>
              <a:t> </a:t>
            </a:r>
            <a:r>
              <a:rPr lang="fa-IR" sz="1400" dirty="0">
                <a:cs typeface="2  Nazanin" pitchFamily="2" charset="-78"/>
              </a:rPr>
              <a:t>می‌گویند</a:t>
            </a:r>
            <a:r>
              <a:rPr lang="fa-IR" sz="1400" dirty="0" smtClean="0">
                <a:cs typeface="2  Nazanin" pitchFamily="2" charset="-78"/>
              </a:rPr>
              <a:t>.</a:t>
            </a:r>
            <a:endParaRPr lang="en-US" sz="1400" dirty="0" smtClean="0">
              <a:cs typeface="2  Nazanin" pitchFamily="2" charset="-78"/>
            </a:endParaRPr>
          </a:p>
          <a:p>
            <a:pPr marL="0" indent="0" algn="r" rtl="1">
              <a:lnSpc>
                <a:spcPct val="150000"/>
              </a:lnSpc>
              <a:buNone/>
            </a:pPr>
            <a:r>
              <a:rPr lang="fa-IR" sz="1400" dirty="0">
                <a:cs typeface="2  Nazanin" pitchFamily="2" charset="-78"/>
              </a:rPr>
              <a:t>در یادگیری تقویتی، سیستم تلاش می‌کند تا تقابلات خود با یک </a:t>
            </a:r>
            <a:r>
              <a:rPr lang="fa-IR" sz="1400" dirty="0" smtClean="0">
                <a:cs typeface="2  Nazanin" pitchFamily="2" charset="-78"/>
              </a:rPr>
              <a:t>محیــط</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پویا را از طریق </a:t>
            </a:r>
            <a:r>
              <a:rPr lang="fa-IR" sz="1400" dirty="0" smtClean="0">
                <a:cs typeface="2  Nazanin" pitchFamily="2" charset="-78"/>
              </a:rPr>
              <a:t>آزمـایش </a:t>
            </a:r>
            <a:r>
              <a:rPr lang="fa-IR" sz="1400" dirty="0">
                <a:cs typeface="2  Nazanin" pitchFamily="2" charset="-78"/>
              </a:rPr>
              <a:t>و خطا بهینه نماید. </a:t>
            </a:r>
            <a:r>
              <a:rPr lang="fa-IR" sz="1400" dirty="0" smtClean="0">
                <a:cs typeface="2  Nazanin" pitchFamily="2" charset="-78"/>
              </a:rPr>
              <a:t>یادگیـری </a:t>
            </a:r>
            <a:r>
              <a:rPr lang="fa-IR" sz="1400" dirty="0">
                <a:cs typeface="2  Nazanin" pitchFamily="2" charset="-78"/>
              </a:rPr>
              <a:t>تقویتی </a:t>
            </a:r>
            <a:r>
              <a:rPr lang="fa-IR" sz="1400" dirty="0" smtClean="0">
                <a:cs typeface="2  Nazanin" pitchFamily="2" charset="-78"/>
              </a:rPr>
              <a:t>مسئــله‌ای</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است که یک عامل که می‌بایست رفتار خود را از طریق تعاملات </a:t>
            </a:r>
            <a:r>
              <a:rPr lang="fa-IR" sz="1400" dirty="0" smtClean="0">
                <a:cs typeface="2  Nazanin" pitchFamily="2" charset="-78"/>
              </a:rPr>
              <a:t>آزمــایش</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و خطا با یک محیط پویا فرا گیرد، با آن مواجه است. در یادگیری </a:t>
            </a:r>
            <a:r>
              <a:rPr lang="fa-IR" sz="1400" dirty="0" smtClean="0">
                <a:cs typeface="2  Nazanin" pitchFamily="2" charset="-78"/>
              </a:rPr>
              <a:t>تقویـتی</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هیچ نوع زوج ورودی- خروجی ارائه نمی‌شود. به جای آن، پس از </a:t>
            </a:r>
            <a:r>
              <a:rPr lang="fa-IR" sz="1400" dirty="0" smtClean="0">
                <a:cs typeface="2  Nazanin" pitchFamily="2" charset="-78"/>
              </a:rPr>
              <a:t>اتـــخاذ</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یک عمل، حالت بعدی و پاداش بلافصل به عامل ارائه می‌شود. هدف </a:t>
            </a:r>
            <a:r>
              <a:rPr lang="fa-IR" sz="1400" dirty="0" smtClean="0">
                <a:cs typeface="2  Nazanin" pitchFamily="2" charset="-78"/>
              </a:rPr>
              <a:t>اولیـه</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برنامه‌ریزی عامل‌ها با استفاده از تنبیه و تشویق است بدون آنکه </a:t>
            </a:r>
            <a:r>
              <a:rPr lang="fa-IR" sz="1400" dirty="0" smtClean="0">
                <a:cs typeface="2  Nazanin" pitchFamily="2" charset="-78"/>
              </a:rPr>
              <a:t>ذکـری از</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چگونگی انجام وظیفه آن‌ها شود</a:t>
            </a:r>
            <a:r>
              <a:rPr lang="fa-IR" sz="1400" dirty="0" smtClean="0">
                <a:cs typeface="2  Nazanin" pitchFamily="2" charset="-78"/>
              </a:rPr>
              <a:t>.</a:t>
            </a:r>
            <a:endParaRPr lang="en-US" sz="1400" dirty="0">
              <a:cs typeface="2  Nazanin" pitchFamily="2" charset="-78"/>
            </a:endParaRPr>
          </a:p>
          <a:p>
            <a:endParaRPr lang="en-US" sz="1400" dirty="0"/>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20</a:t>
            </a:fld>
            <a:endParaRPr lang="tr-TR"/>
          </a:p>
        </p:txBody>
      </p:sp>
      <p:cxnSp>
        <p:nvCxnSpPr>
          <p:cNvPr id="6" name="Straight Connector 5"/>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Footer Placeholder 3"/>
          <p:cNvSpPr>
            <a:spLocks noGrp="1"/>
          </p:cNvSpPr>
          <p:nvPr>
            <p:ph type="ftr" sz="quarter" idx="10"/>
          </p:nvPr>
        </p:nvSpPr>
        <p:spPr>
          <a:xfrm>
            <a:off x="539750" y="6402388"/>
            <a:ext cx="8135938" cy="287337"/>
          </a:xfrm>
        </p:spPr>
        <p:txBody>
          <a:bodyPr/>
          <a:lstStyle/>
          <a:p>
            <a:pPr>
              <a:defRPr/>
            </a:pPr>
            <a:r>
              <a:rPr lang="en-US" i="0" dirty="0"/>
              <a:t>1. </a:t>
            </a:r>
            <a:r>
              <a:rPr lang="en-US" dirty="0" smtClean="0"/>
              <a:t>Reinforcement </a:t>
            </a:r>
            <a:r>
              <a:rPr lang="en-US" dirty="0"/>
              <a:t>Learning</a:t>
            </a:r>
            <a:endParaRPr lang="en-US" i="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62" y="2492896"/>
            <a:ext cx="3904064" cy="2725478"/>
          </a:xfrm>
          <a:prstGeom prst="rect">
            <a:avLst/>
          </a:prstGeom>
        </p:spPr>
      </p:pic>
      <p:sp>
        <p:nvSpPr>
          <p:cNvPr id="8"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Tree>
    <p:extLst>
      <p:ext uri="{BB962C8B-B14F-4D97-AF65-F5344CB8AC3E}">
        <p14:creationId xmlns:p14="http://schemas.microsoft.com/office/powerpoint/2010/main" val="1789833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44616"/>
          </a:xfrm>
        </p:spPr>
        <p:txBody>
          <a:bodyPr/>
          <a:lstStyle/>
          <a:p>
            <a:pPr algn="just" rtl="1">
              <a:lnSpc>
                <a:spcPct val="150000"/>
              </a:lnSpc>
              <a:buFont typeface="Arial" pitchFamily="34" charset="0"/>
              <a:buChar char="•"/>
            </a:pPr>
            <a:r>
              <a:rPr lang="fa-IR" sz="1400" b="1" dirty="0" smtClean="0">
                <a:cs typeface="2  Nazanin" pitchFamily="2" charset="-78"/>
              </a:rPr>
              <a:t>یادگیری </a:t>
            </a:r>
            <a:r>
              <a:rPr lang="fa-IR" sz="1400" b="1" dirty="0">
                <a:cs typeface="2  Nazanin" pitchFamily="2" charset="-78"/>
              </a:rPr>
              <a:t>بدون نظارت:</a:t>
            </a:r>
            <a:endParaRPr lang="en-US" sz="1400" b="1" dirty="0">
              <a:cs typeface="2  Nazanin" pitchFamily="2" charset="-78"/>
            </a:endParaRPr>
          </a:p>
          <a:p>
            <a:pPr marL="0" indent="0" algn="just" rtl="1">
              <a:lnSpc>
                <a:spcPct val="150000"/>
              </a:lnSpc>
              <a:buNone/>
            </a:pPr>
            <a:r>
              <a:rPr lang="fa-IR" sz="1400" dirty="0">
                <a:cs typeface="2  Nazanin" pitchFamily="2" charset="-78"/>
              </a:rPr>
              <a:t>در دو حالت پیش قرار بود ربات ورودی‌ای را به خروجی‌ای مرتبط کند. اما گاهی وقت‌ها تنها می‌خواهیم ربات بتواند تشخیص دهد که آن‌چه می‌بیند (یا می‌شنود و...) را به نوعی به آن‌چه پیش‌تر دیده‌است ربط دهد بدون این‌که به طور مشخص بداند آن‌چیزی که دیده شده‌است چه چیزی است یا این‌که چه کاری در موقع دیدن‌اش باید انجام دهد. ربات هوش‌مند شما باید بتواند بین صندلی و انسان تفاوت قایل شود بی‌آنکه به او بگوییم این نمونه‌ها صندلی‌اند و آن نمونه‌های دیگر انسان. در این‌جا برخلاف یادگیری بانظارت هدف ارتباط ورودی و خروجی نیست، بلکه تنها دسته‌بندی‌ آن‌ها است. این نوع یادگیری که به آن یادگیری بی </a:t>
            </a:r>
            <a:r>
              <a:rPr lang="fa-IR" sz="1400" dirty="0" smtClean="0">
                <a:cs typeface="2  Nazanin" pitchFamily="2" charset="-78"/>
              </a:rPr>
              <a:t>نظارت</a:t>
            </a:r>
            <a:r>
              <a:rPr lang="en-US" sz="900" dirty="0" smtClean="0">
                <a:cs typeface="2  Nazanin" pitchFamily="2" charset="-78"/>
              </a:rPr>
              <a:t>1</a:t>
            </a:r>
            <a:r>
              <a:rPr lang="fa-IR" sz="1400" dirty="0" smtClean="0">
                <a:cs typeface="2  Nazanin" pitchFamily="2" charset="-78"/>
              </a:rPr>
              <a:t> </a:t>
            </a:r>
            <a:r>
              <a:rPr lang="fa-IR" sz="1400" dirty="0" smtClean="0">
                <a:cs typeface="2  Nazanin" pitchFamily="2" charset="-78"/>
              </a:rPr>
              <a:t>می گویند، بسیار مهم </a:t>
            </a:r>
            <a:r>
              <a:rPr lang="fa-IR" sz="1400" dirty="0">
                <a:cs typeface="2  Nazanin" pitchFamily="2" charset="-78"/>
              </a:rPr>
              <a:t>است چون دنیای ربات پر از ورودی‌هایی است که کسی برچسبی به آن‌ها اختصاص نداده اما به وضوح جزیی از یک دسته هستند. یادگیری بی‌نظارت را می‌توان به صورت عمل کاهش </a:t>
            </a:r>
            <a:r>
              <a:rPr lang="fa-IR" sz="1400" dirty="0" smtClean="0">
                <a:cs typeface="2  Nazanin" pitchFamily="2" charset="-78"/>
              </a:rPr>
              <a:t>بعد</a:t>
            </a:r>
            <a:r>
              <a:rPr lang="en-US" sz="900" dirty="0" smtClean="0">
                <a:cs typeface="2  Nazanin" pitchFamily="2" charset="-78"/>
              </a:rPr>
              <a:t>2</a:t>
            </a:r>
            <a:r>
              <a:rPr lang="fa-IR" sz="1400" dirty="0" smtClean="0">
                <a:cs typeface="2  Nazanin" pitchFamily="2" charset="-78"/>
              </a:rPr>
              <a:t> </a:t>
            </a:r>
            <a:r>
              <a:rPr lang="fa-IR" sz="1400" dirty="0">
                <a:cs typeface="2  Nazanin" pitchFamily="2" charset="-78"/>
              </a:rPr>
              <a:t>در نظر گرفت</a:t>
            </a:r>
            <a:r>
              <a:rPr lang="fa-IR" sz="1400" dirty="0" smtClean="0">
                <a:cs typeface="2  Nazanin" pitchFamily="2" charset="-78"/>
              </a:rPr>
              <a:t>.</a:t>
            </a:r>
            <a:endParaRPr lang="en-US" sz="1400" dirty="0" smtClean="0">
              <a:cs typeface="2  Nazanin" pitchFamily="2" charset="-78"/>
            </a:endParaRPr>
          </a:p>
          <a:p>
            <a:pPr algn="just" rtl="1">
              <a:lnSpc>
                <a:spcPct val="150000"/>
              </a:lnSpc>
              <a:buFont typeface="Arial" pitchFamily="34" charset="0"/>
              <a:buChar char="•"/>
            </a:pPr>
            <a:r>
              <a:rPr lang="fa-IR" sz="1400" b="1" dirty="0" smtClean="0">
                <a:cs typeface="2  Nazanin" pitchFamily="2" charset="-78"/>
              </a:rPr>
              <a:t>یادگیری </a:t>
            </a:r>
            <a:r>
              <a:rPr lang="fa-IR" sz="1400" b="1" dirty="0">
                <a:cs typeface="2  Nazanin" pitchFamily="2" charset="-78"/>
              </a:rPr>
              <a:t>نیمه نظارتی:</a:t>
            </a:r>
            <a:endParaRPr lang="en-US" sz="1400" b="1" dirty="0">
              <a:cs typeface="2  Nazanin" pitchFamily="2" charset="-78"/>
            </a:endParaRPr>
          </a:p>
          <a:p>
            <a:pPr marL="0" indent="0" algn="r" rtl="1">
              <a:lnSpc>
                <a:spcPct val="150000"/>
              </a:lnSpc>
              <a:buNone/>
            </a:pPr>
            <a:r>
              <a:rPr lang="fa-IR" sz="1400" dirty="0">
                <a:cs typeface="2  Nazanin" pitchFamily="2" charset="-78"/>
              </a:rPr>
              <a:t>از آن‌جا که </a:t>
            </a:r>
            <a:r>
              <a:rPr lang="fa-IR" sz="1400" dirty="0" smtClean="0">
                <a:cs typeface="2  Nazanin" pitchFamily="2" charset="-78"/>
              </a:rPr>
              <a:t>شمـا سرتـان شـلوغ اسـت</a:t>
            </a:r>
            <a:r>
              <a:rPr lang="fa-IR" sz="1400" dirty="0">
                <a:cs typeface="2  Nazanin" pitchFamily="2" charset="-78"/>
              </a:rPr>
              <a:t>، </a:t>
            </a:r>
            <a:r>
              <a:rPr lang="fa-IR" sz="1400" dirty="0" smtClean="0">
                <a:cs typeface="2  Nazanin" pitchFamily="2" charset="-78"/>
              </a:rPr>
              <a:t>در­نتیجه </a:t>
            </a:r>
            <a:r>
              <a:rPr lang="fa-IR" sz="1400" dirty="0">
                <a:cs typeface="2  Nazanin" pitchFamily="2" charset="-78"/>
              </a:rPr>
              <a:t>در روز </a:t>
            </a:r>
            <a:r>
              <a:rPr lang="fa-IR" sz="1400" dirty="0" smtClean="0">
                <a:cs typeface="2  Nazanin" pitchFamily="2" charset="-78"/>
              </a:rPr>
              <a:t>فقـط </a:t>
            </a:r>
            <a:r>
              <a:rPr lang="fa-IR" sz="1400" dirty="0">
                <a:cs typeface="2  Nazanin" pitchFamily="2" charset="-78"/>
              </a:rPr>
              <a:t>می‌توانید </a:t>
            </a:r>
            <a:r>
              <a:rPr lang="fa-IR" sz="1400" dirty="0" smtClean="0">
                <a:cs typeface="2  Nazanin" pitchFamily="2" charset="-78"/>
              </a:rPr>
              <a:t>مدت</a:t>
            </a:r>
            <a:br>
              <a:rPr lang="fa-IR" sz="1400" dirty="0" smtClean="0">
                <a:cs typeface="2  Nazanin" pitchFamily="2" charset="-78"/>
              </a:rPr>
            </a:br>
            <a:r>
              <a:rPr lang="fa-IR" sz="1400" dirty="0" smtClean="0">
                <a:cs typeface="2  Nazanin" pitchFamily="2" charset="-78"/>
              </a:rPr>
              <a:t> محـدودی </a:t>
            </a:r>
            <a:r>
              <a:rPr lang="fa-IR" sz="1400" dirty="0">
                <a:cs typeface="2  Nazanin" pitchFamily="2" charset="-78"/>
              </a:rPr>
              <a:t>با </a:t>
            </a:r>
            <a:r>
              <a:rPr lang="fa-IR" sz="1400" dirty="0" smtClean="0">
                <a:cs typeface="2  Nazanin" pitchFamily="2" charset="-78"/>
              </a:rPr>
              <a:t>ربات‌تـان </a:t>
            </a:r>
            <a:r>
              <a:rPr lang="fa-IR" sz="1400" dirty="0">
                <a:cs typeface="2  Nazanin" pitchFamily="2" charset="-78"/>
              </a:rPr>
              <a:t>بازی کنید و به او </a:t>
            </a:r>
            <a:r>
              <a:rPr lang="fa-IR" sz="1400" dirty="0" smtClean="0">
                <a:cs typeface="2  Nazanin" pitchFamily="2" charset="-78"/>
              </a:rPr>
              <a:t>محیـط </a:t>
            </a:r>
            <a:r>
              <a:rPr lang="fa-IR" sz="1400" dirty="0">
                <a:cs typeface="2  Nazanin" pitchFamily="2" charset="-78"/>
              </a:rPr>
              <a:t>را </a:t>
            </a:r>
            <a:r>
              <a:rPr lang="fa-IR" sz="1400" dirty="0" smtClean="0">
                <a:cs typeface="2  Nazanin" pitchFamily="2" charset="-78"/>
              </a:rPr>
              <a:t>نشـان </a:t>
            </a:r>
            <a:r>
              <a:rPr lang="fa-IR" sz="1400" dirty="0">
                <a:cs typeface="2  Nazanin" pitchFamily="2" charset="-78"/>
              </a:rPr>
              <a:t>دهید و نام‌شان </a:t>
            </a:r>
            <a:r>
              <a:rPr lang="fa-IR" sz="1400" dirty="0" smtClean="0">
                <a:cs typeface="2  Nazanin" pitchFamily="2" charset="-78"/>
              </a:rPr>
              <a:t>را</a:t>
            </a:r>
            <a:br>
              <a:rPr lang="fa-IR" sz="1400" dirty="0" smtClean="0">
                <a:cs typeface="2  Nazanin" pitchFamily="2" charset="-78"/>
              </a:rPr>
            </a:br>
            <a:r>
              <a:rPr lang="fa-IR" sz="1400" dirty="0" smtClean="0">
                <a:cs typeface="2  Nazanin" pitchFamily="2" charset="-78"/>
              </a:rPr>
              <a:t> بگوییـد </a:t>
            </a:r>
            <a:r>
              <a:rPr lang="fa-IR" sz="1400" dirty="0">
                <a:cs typeface="2  Nazanin" pitchFamily="2" charset="-78"/>
              </a:rPr>
              <a:t>(برچسب‌گذاری کنید). اما ربات در طول روز روشن است و </a:t>
            </a:r>
            <a:r>
              <a:rPr lang="fa-IR" sz="1400" dirty="0" smtClean="0">
                <a:cs typeface="2  Nazanin" pitchFamily="2" charset="-78"/>
              </a:rPr>
              <a:t>داده‌های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بسیاری را دریافت می‌کند. در این‌جا ربات می‌تواند هم به خودی‌خود و </a:t>
            </a:r>
            <a:r>
              <a:rPr lang="fa-IR" sz="1400" dirty="0" smtClean="0">
                <a:cs typeface="2  Nazanin" pitchFamily="2" charset="-78"/>
              </a:rPr>
              <a:t>بدون</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نظارت یاد بگیرد و هم این‌که هنگامی که شما او را راهنمایی می‌کنید، </a:t>
            </a:r>
            <a:r>
              <a:rPr lang="fa-IR" sz="1400" dirty="0" smtClean="0">
                <a:cs typeface="2  Nazanin" pitchFamily="2" charset="-78"/>
              </a:rPr>
              <a:t>سعـی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کند از آن تجارب استفاده کند و از آموزش شما بهره­ی بیش‌تری ببرد</a:t>
            </a:r>
            <a:r>
              <a:rPr lang="fa-IR" sz="1400" dirty="0" smtClean="0">
                <a:cs typeface="2  Nazanin" pitchFamily="2" charset="-78"/>
              </a:rPr>
              <a:t>.</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ترکیبی که عامل </a:t>
            </a:r>
            <a:r>
              <a:rPr lang="fa-IR" sz="1400" dirty="0" smtClean="0">
                <a:cs typeface="2  Nazanin" pitchFamily="2" charset="-78"/>
              </a:rPr>
              <a:t>هوش‌مند </a:t>
            </a:r>
            <a:r>
              <a:rPr lang="fa-IR" sz="1400" dirty="0">
                <a:cs typeface="2  Nazanin" pitchFamily="2" charset="-78"/>
              </a:rPr>
              <a:t>هم از داده‌های بدون </a:t>
            </a:r>
            <a:r>
              <a:rPr lang="fa-IR" sz="1400" dirty="0" smtClean="0">
                <a:cs typeface="2  Nazanin" pitchFamily="2" charset="-78"/>
              </a:rPr>
              <a:t>برچسـب </a:t>
            </a:r>
            <a:r>
              <a:rPr lang="fa-IR" sz="1400" dirty="0">
                <a:cs typeface="2  Nazanin" pitchFamily="2" charset="-78"/>
              </a:rPr>
              <a:t>و هم از </a:t>
            </a:r>
            <a:r>
              <a:rPr lang="fa-IR" sz="1400" dirty="0" smtClean="0">
                <a:cs typeface="2  Nazanin" pitchFamily="2" charset="-78"/>
              </a:rPr>
              <a:t>داده‌هـای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با برچسب استفاده </a:t>
            </a:r>
            <a:r>
              <a:rPr lang="fa-IR" sz="1400" dirty="0" smtClean="0">
                <a:cs typeface="2  Nazanin" pitchFamily="2" charset="-78"/>
              </a:rPr>
              <a:t>می‌کند </a:t>
            </a:r>
            <a:r>
              <a:rPr lang="fa-IR" sz="1400" dirty="0">
                <a:cs typeface="2  Nazanin" pitchFamily="2" charset="-78"/>
              </a:rPr>
              <a:t>یادگیری نیمه </a:t>
            </a:r>
            <a:r>
              <a:rPr lang="fa-IR" sz="1400" dirty="0" smtClean="0">
                <a:cs typeface="2  Nazanin" pitchFamily="2" charset="-78"/>
              </a:rPr>
              <a:t>نظارتی</a:t>
            </a:r>
            <a:r>
              <a:rPr lang="en-US" sz="900" dirty="0" smtClean="0">
                <a:cs typeface="2  Nazanin" pitchFamily="2" charset="-78"/>
              </a:rPr>
              <a:t>3</a:t>
            </a:r>
            <a:r>
              <a:rPr lang="fa-IR" sz="1400" dirty="0" smtClean="0">
                <a:cs typeface="2  Nazanin" pitchFamily="2" charset="-78"/>
              </a:rPr>
              <a:t> </a:t>
            </a:r>
            <a:r>
              <a:rPr lang="fa-IR" sz="1400" dirty="0">
                <a:cs typeface="2  Nazanin" pitchFamily="2" charset="-78"/>
              </a:rPr>
              <a:t>می‌گویند.</a:t>
            </a:r>
            <a:endParaRPr lang="en-US" sz="1400" dirty="0">
              <a:cs typeface="2  Nazanin" pitchFamily="2" charset="-78"/>
            </a:endParaRPr>
          </a:p>
          <a:p>
            <a:pPr algn="just" rtl="1">
              <a:lnSpc>
                <a:spcPct val="150000"/>
              </a:lnSpc>
            </a:pP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21</a:t>
            </a:fld>
            <a:endParaRPr lang="tr-TR"/>
          </a:p>
        </p:txBody>
      </p:sp>
      <p:sp>
        <p:nvSpPr>
          <p:cNvPr id="6"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i="0" dirty="0"/>
              <a:t>1. </a:t>
            </a:r>
            <a:r>
              <a:rPr lang="en-US" dirty="0"/>
              <a:t>Unsupervised Learning</a:t>
            </a:r>
            <a:r>
              <a:rPr lang="en-US" dirty="0" smtClean="0"/>
              <a:t>		</a:t>
            </a:r>
            <a:r>
              <a:rPr lang="en-US" i="0" dirty="0" smtClean="0">
                <a:cs typeface="2  Nazanin" pitchFamily="2" charset="-78"/>
              </a:rPr>
              <a:t>2</a:t>
            </a:r>
            <a:r>
              <a:rPr lang="en-US" i="0" dirty="0">
                <a:cs typeface="2  Nazanin" pitchFamily="2" charset="-78"/>
              </a:rPr>
              <a:t>. </a:t>
            </a:r>
            <a:r>
              <a:rPr lang="en-US" dirty="0"/>
              <a:t>Dimension Reduction</a:t>
            </a:r>
            <a:r>
              <a:rPr lang="fa-IR" i="0" dirty="0" smtClean="0"/>
              <a:t>		</a:t>
            </a:r>
            <a:r>
              <a:rPr lang="en-US" i="0" dirty="0" smtClean="0">
                <a:cs typeface="2  Nazanin" pitchFamily="2" charset="-78"/>
              </a:rPr>
              <a:t>3</a:t>
            </a:r>
            <a:r>
              <a:rPr lang="en-US" i="0" dirty="0" smtClean="0"/>
              <a:t>. </a:t>
            </a:r>
            <a:r>
              <a:rPr lang="en-US" dirty="0"/>
              <a:t>Semi-Supervised Learning</a:t>
            </a:r>
            <a:endParaRPr lang="en-US" i="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750" y="3091780"/>
            <a:ext cx="3810000" cy="2857500"/>
          </a:xfrm>
          <a:prstGeom prst="rect">
            <a:avLst/>
          </a:prstGeom>
        </p:spPr>
      </p:pic>
    </p:spTree>
    <p:extLst>
      <p:ext uri="{BB962C8B-B14F-4D97-AF65-F5344CB8AC3E}">
        <p14:creationId xmlns:p14="http://schemas.microsoft.com/office/powerpoint/2010/main" val="824889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40416" y="1052736"/>
                <a:ext cx="6576000" cy="2016224"/>
              </a:xfrm>
            </p:spPr>
            <p:txBody>
              <a:bodyPr/>
              <a:lstStyle/>
              <a:p>
                <a:pPr marL="0" indent="0" algn="r" rtl="1">
                  <a:buNone/>
                </a:pPr>
                <a:r>
                  <a:rPr lang="fa-IR" sz="1400" dirty="0" smtClean="0">
                    <a:cs typeface="2  Nazanin"/>
                  </a:rPr>
                  <a:t>یادگیری ماشین در مسایل مختلفی کاربرد دارد:</a:t>
                </a:r>
              </a:p>
              <a:p>
                <a:pPr lvl="0" algn="r" rtl="1">
                  <a:buFont typeface="Arial" pitchFamily="34" charset="0"/>
                  <a:buChar char="•"/>
                </a:pPr>
                <a14:m>
                  <m:oMath xmlns:m="http://schemas.openxmlformats.org/officeDocument/2006/math">
                    <m:sSub>
                      <m:sSubPr>
                        <m:ctrlPr>
                          <a:rPr lang="en-US" sz="1400" i="1" smtClean="0">
                            <a:latin typeface="Cambria Math"/>
                            <a:cs typeface="Times New Roman" pitchFamily="18" charset="0"/>
                          </a:rPr>
                        </m:ctrlPr>
                      </m:sSubPr>
                      <m:e>
                        <m:r>
                          <m:rPr>
                            <m:nor/>
                          </m:rPr>
                          <a:rPr lang="en-US" sz="1400" i="1" dirty="0">
                            <a:latin typeface="Cambria Math" pitchFamily="18" charset="0"/>
                            <a:ea typeface="Cambria Math" pitchFamily="18" charset="0"/>
                            <a:cs typeface="Times New Roman" pitchFamily="18" charset="0"/>
                          </a:rPr>
                          <m:t>Classification</m:t>
                        </m:r>
                      </m:e>
                      <m:sub>
                        <m:r>
                          <a:rPr lang="en-US" sz="1400" b="0" i="1" dirty="0" smtClean="0">
                            <a:latin typeface="Cambria Math"/>
                            <a:cs typeface="Times New Roman" pitchFamily="18" charset="0"/>
                          </a:rPr>
                          <m:t>1</m:t>
                        </m:r>
                      </m:sub>
                    </m:sSub>
                  </m:oMath>
                </a14:m>
                <a:endParaRPr lang="en-US" sz="1400" dirty="0">
                  <a:latin typeface="Times New Roman" pitchFamily="18" charset="0"/>
                  <a:cs typeface="Times New Roman" pitchFamily="18" charset="0"/>
                </a:endParaRPr>
              </a:p>
              <a:p>
                <a:pPr marL="0" indent="0" algn="r" rtl="1">
                  <a:buNone/>
                </a:pPr>
                <a:r>
                  <a:rPr lang="fa-IR" sz="1400" dirty="0">
                    <a:cs typeface="2  Nazanin"/>
                  </a:rPr>
                  <a:t>ماشین یاد می­گیرد که ورودی­ها را به دسته­های از پیش تعیین شده­ای نسبت دهد. </a:t>
                </a:r>
              </a:p>
              <a:p>
                <a:pPr lvl="0" algn="r" rtl="1">
                  <a:buFont typeface="Arial" pitchFamily="34" charset="0"/>
                  <a:buChar char="•"/>
                </a:pPr>
                <a14:m>
                  <m:oMath xmlns:m="http://schemas.openxmlformats.org/officeDocument/2006/math">
                    <m:sSub>
                      <m:sSubPr>
                        <m:ctrlPr>
                          <a:rPr lang="en-US" sz="1400" i="1" smtClean="0">
                            <a:latin typeface="Cambria Math"/>
                            <a:cs typeface="Times New Roman" pitchFamily="18" charset="0"/>
                          </a:rPr>
                        </m:ctrlPr>
                      </m:sSubPr>
                      <m:e>
                        <m:r>
                          <m:rPr>
                            <m:nor/>
                          </m:rPr>
                          <a:rPr lang="en-US" sz="1400" i="1" dirty="0">
                            <a:latin typeface="Cambria Math" pitchFamily="18" charset="0"/>
                            <a:ea typeface="Cambria Math" pitchFamily="18" charset="0"/>
                            <a:cs typeface="Times New Roman" pitchFamily="18" charset="0"/>
                          </a:rPr>
                          <m:t>Clustering</m:t>
                        </m:r>
                      </m:e>
                      <m:sub>
                        <m:r>
                          <a:rPr lang="en-US" sz="1400" b="0" i="1" dirty="0" smtClean="0">
                            <a:latin typeface="Cambria Math"/>
                            <a:cs typeface="Times New Roman" pitchFamily="18" charset="0"/>
                          </a:rPr>
                          <m:t>2</m:t>
                        </m:r>
                      </m:sub>
                    </m:sSub>
                  </m:oMath>
                </a14:m>
                <a:endParaRPr lang="en-US" sz="1400" dirty="0">
                  <a:latin typeface="Times New Roman" pitchFamily="18" charset="0"/>
                  <a:cs typeface="Times New Roman" pitchFamily="18" charset="0"/>
                </a:endParaRPr>
              </a:p>
              <a:p>
                <a:pPr marL="0" indent="0" algn="r" rtl="1">
                  <a:buNone/>
                </a:pPr>
                <a:r>
                  <a:rPr lang="fa-IR" sz="1400" dirty="0">
                    <a:cs typeface="2  Nazanin"/>
                  </a:rPr>
                  <a:t>سیستم یادگیر کشف می­کند که کدام ورودی­ها با هم در یک دسته­بندی  قرار می­گیرند. </a:t>
                </a:r>
                <a:endParaRPr lang="en-US" sz="1400" dirty="0">
                  <a:cs typeface="2  Nazanin"/>
                </a:endParaRPr>
              </a:p>
              <a:p>
                <a:pPr lvl="0" algn="r" rtl="1">
                  <a:buFont typeface="Arial" pitchFamily="34" charset="0"/>
                  <a:buChar char="•"/>
                </a:pPr>
                <a14:m>
                  <m:oMath xmlns:m="http://schemas.openxmlformats.org/officeDocument/2006/math">
                    <m:sSub>
                      <m:sSubPr>
                        <m:ctrlPr>
                          <a:rPr lang="en-US" sz="1400" i="1" dirty="0" smtClean="0">
                            <a:latin typeface="Cambria Math"/>
                            <a:cs typeface="Times New Roman" pitchFamily="18" charset="0"/>
                          </a:rPr>
                        </m:ctrlPr>
                      </m:sSubPr>
                      <m:e>
                        <m:r>
                          <a:rPr lang="en-US" sz="1400" i="1" dirty="0">
                            <a:latin typeface="Cambria Math"/>
                            <a:cs typeface="Times New Roman" pitchFamily="18" charset="0"/>
                          </a:rPr>
                          <m:t>𝑁𝑢𝑚𝑒𝑟𝑖𝑐</m:t>
                        </m:r>
                        <m:r>
                          <a:rPr lang="en-US" sz="1400" i="1" dirty="0">
                            <a:latin typeface="Cambria Math"/>
                            <a:cs typeface="Times New Roman" pitchFamily="18" charset="0"/>
                          </a:rPr>
                          <m:t> </m:t>
                        </m:r>
                        <m:r>
                          <a:rPr lang="en-US" sz="1400" i="1" dirty="0">
                            <a:latin typeface="Cambria Math"/>
                            <a:cs typeface="Times New Roman" pitchFamily="18" charset="0"/>
                          </a:rPr>
                          <m:t>𝑝𝑟𝑒𝑑𝑖𝑐𝑡𝑖𝑜𝑛</m:t>
                        </m:r>
                      </m:e>
                      <m:sub>
                        <m:r>
                          <a:rPr lang="en-US" sz="1400" b="0" i="1" dirty="0" smtClean="0">
                            <a:latin typeface="Cambria Math"/>
                            <a:cs typeface="Times New Roman" pitchFamily="18" charset="0"/>
                          </a:rPr>
                          <m:t>3</m:t>
                        </m:r>
                      </m:sub>
                    </m:sSub>
                  </m:oMath>
                </a14:m>
                <a:endParaRPr lang="en-US" sz="1400" dirty="0">
                  <a:latin typeface="Times New Roman" pitchFamily="18" charset="0"/>
                  <a:cs typeface="Times New Roman" pitchFamily="18" charset="0"/>
                </a:endParaRPr>
              </a:p>
              <a:p>
                <a:pPr marL="0" indent="0" algn="r" rtl="1">
                  <a:buNone/>
                </a:pPr>
                <a:r>
                  <a:rPr lang="fa-IR" sz="1400" dirty="0">
                    <a:cs typeface="2  Nazanin"/>
                  </a:rPr>
                  <a:t>ماشین یاد می­گیرد که به جای تعیین دسته­بندی یک ورودی مقدار عددی آنرا پیش بینی نماید. </a:t>
                </a:r>
                <a:endParaRPr lang="en-US" sz="1400" dirty="0">
                  <a:cs typeface="2  Nazanin"/>
                </a:endParaRPr>
              </a:p>
              <a:p>
                <a:pPr marL="0" indent="0" algn="r" rtl="1">
                  <a:buNone/>
                </a:pPr>
                <a:endParaRPr lang="fa-IR" sz="1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40416" y="1052736"/>
                <a:ext cx="6576000" cy="2016224"/>
              </a:xfrm>
              <a:blipFill rotWithShape="1">
                <a:blip r:embed="rId2"/>
                <a:stretch>
                  <a:fillRect t="-303" r="-371" b="-7273"/>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22</a:t>
            </a:fld>
            <a:endParaRPr lang="tr-TR"/>
          </a:p>
        </p:txBody>
      </p:sp>
      <p:sp>
        <p:nvSpPr>
          <p:cNvPr id="6"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تکنیک هایی در یادگیری: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
        <p:nvSpPr>
          <p:cNvPr id="8" name="Title 1"/>
          <p:cNvSpPr txBox="1">
            <a:spLocks/>
          </p:cNvSpPr>
          <p:nvPr/>
        </p:nvSpPr>
        <p:spPr bwMode="auto">
          <a:xfrm>
            <a:off x="464108" y="2996952"/>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a:solidFill>
                  <a:schemeClr val="bg2"/>
                </a:solidFill>
                <a:latin typeface="Lucida Bright" pitchFamily="18" charset="0"/>
                <a:cs typeface="2  Nazanin" pitchFamily="2" charset="-78"/>
              </a:rPr>
              <a:t>برخی کاربردهای موفق یادگیری </a:t>
            </a:r>
            <a:r>
              <a:rPr lang="fa-IR" sz="2000" b="1" dirty="0" smtClean="0">
                <a:solidFill>
                  <a:schemeClr val="bg2"/>
                </a:solidFill>
                <a:latin typeface="Lucida Bright" pitchFamily="18" charset="0"/>
                <a:cs typeface="2  Nazanin" pitchFamily="2" charset="-78"/>
              </a:rPr>
              <a:t>ماشین:</a:t>
            </a:r>
            <a:endParaRPr lang="en-US" sz="2000" b="1" dirty="0">
              <a:solidFill>
                <a:schemeClr val="bg2"/>
              </a:solidFill>
              <a:latin typeface="Lucida Bright" pitchFamily="18" charset="0"/>
              <a:cs typeface="2  Nazanin" pitchFamily="2" charset="-78"/>
            </a:endParaRPr>
          </a:p>
        </p:txBody>
      </p:sp>
      <p:sp>
        <p:nvSpPr>
          <p:cNvPr id="9" name="Content Placeholder 2"/>
          <p:cNvSpPr txBox="1">
            <a:spLocks/>
          </p:cNvSpPr>
          <p:nvPr/>
        </p:nvSpPr>
        <p:spPr bwMode="auto">
          <a:xfrm>
            <a:off x="458918" y="3573016"/>
            <a:ext cx="822960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lvl="0" algn="r" rtl="1">
              <a:buClr>
                <a:schemeClr val="accent1">
                  <a:lumMod val="50000"/>
                </a:schemeClr>
              </a:buClr>
              <a:buSzPct val="90000"/>
              <a:buFont typeface="+mj-lt"/>
              <a:buAutoNum type="arabicPeriod"/>
            </a:pPr>
            <a:r>
              <a:rPr lang="fa-IR" sz="1400" dirty="0" smtClean="0">
                <a:cs typeface="2  Nazanin"/>
              </a:rPr>
              <a:t>شناسایی </a:t>
            </a:r>
            <a:r>
              <a:rPr lang="fa-IR" sz="1400" dirty="0">
                <a:cs typeface="2  Nazanin"/>
              </a:rPr>
              <a:t>الگو:</a:t>
            </a:r>
            <a:endParaRPr lang="en-US" sz="1400" dirty="0">
              <a:cs typeface="2  Nazanin"/>
            </a:endParaRPr>
          </a:p>
          <a:p>
            <a:pPr lvl="1" algn="r" rtl="1">
              <a:buFont typeface="Arial" pitchFamily="34" charset="0"/>
              <a:buChar char="•"/>
            </a:pPr>
            <a:r>
              <a:rPr lang="fa-IR" sz="1400" dirty="0" smtClean="0">
                <a:cs typeface="2  Nazanin"/>
              </a:rPr>
              <a:t>شناسایی </a:t>
            </a:r>
            <a:r>
              <a:rPr lang="fa-IR" sz="1400" dirty="0">
                <a:cs typeface="2  Nazanin"/>
              </a:rPr>
              <a:t>چهره و حالات آن</a:t>
            </a:r>
            <a:endParaRPr lang="en-US" sz="1400" dirty="0">
              <a:cs typeface="2  Nazanin"/>
            </a:endParaRPr>
          </a:p>
          <a:p>
            <a:pPr lvl="1" algn="r" rtl="1">
              <a:buFont typeface="Arial" pitchFamily="34" charset="0"/>
              <a:buChar char="•"/>
            </a:pPr>
            <a:r>
              <a:rPr lang="fa-IR" sz="1400" dirty="0" smtClean="0">
                <a:cs typeface="2  Nazanin"/>
              </a:rPr>
              <a:t>شناسایی </a:t>
            </a:r>
            <a:r>
              <a:rPr lang="fa-IR" sz="1400" dirty="0">
                <a:cs typeface="2  Nazanin"/>
              </a:rPr>
              <a:t>حروف دست نویس</a:t>
            </a:r>
            <a:endParaRPr lang="en-US" sz="1400" dirty="0">
              <a:cs typeface="2  Nazanin"/>
            </a:endParaRPr>
          </a:p>
          <a:p>
            <a:pPr lvl="1" algn="r" rtl="1">
              <a:buFont typeface="Arial" pitchFamily="34" charset="0"/>
              <a:buChar char="•"/>
            </a:pPr>
            <a:r>
              <a:rPr lang="fa-IR" sz="1400" dirty="0" smtClean="0">
                <a:cs typeface="2  Nazanin"/>
              </a:rPr>
              <a:t>شناسایی </a:t>
            </a:r>
            <a:r>
              <a:rPr lang="fa-IR" sz="1400" dirty="0">
                <a:cs typeface="2  Nazanin"/>
              </a:rPr>
              <a:t>گفتار</a:t>
            </a:r>
            <a:endParaRPr lang="en-US" sz="1400" dirty="0">
              <a:cs typeface="2  Nazanin"/>
            </a:endParaRPr>
          </a:p>
          <a:p>
            <a:pPr lvl="0" algn="r" rtl="1">
              <a:buClr>
                <a:schemeClr val="accent1">
                  <a:lumMod val="50000"/>
                </a:schemeClr>
              </a:buClr>
              <a:buSzPct val="90000"/>
              <a:buFont typeface="+mj-lt"/>
              <a:buAutoNum type="arabicPeriod"/>
            </a:pPr>
            <a:r>
              <a:rPr lang="fa-IR" sz="1400" dirty="0" smtClean="0">
                <a:cs typeface="2  Nazanin"/>
              </a:rPr>
              <a:t>شناسایی </a:t>
            </a:r>
            <a:r>
              <a:rPr lang="fa-IR" sz="1400" dirty="0">
                <a:cs typeface="2  Nazanin"/>
              </a:rPr>
              <a:t>رفتار های نادرست</a:t>
            </a:r>
            <a:endParaRPr lang="en-US" sz="1400" dirty="0">
              <a:cs typeface="2  Nazanin"/>
            </a:endParaRPr>
          </a:p>
          <a:p>
            <a:pPr lvl="1" algn="r" rtl="1">
              <a:buFont typeface="Arial" pitchFamily="34" charset="0"/>
              <a:buChar char="•"/>
            </a:pPr>
            <a:r>
              <a:rPr lang="fa-IR" sz="1400" dirty="0">
                <a:cs typeface="2  Nazanin"/>
              </a:rPr>
              <a:t>تشخیص خرابی سیگناهای سنسور ها</a:t>
            </a:r>
            <a:endParaRPr lang="en-US" sz="1400" dirty="0">
              <a:cs typeface="2  Nazanin"/>
            </a:endParaRPr>
          </a:p>
          <a:p>
            <a:pPr lvl="1" algn="r" rtl="1">
              <a:buFont typeface="Arial" pitchFamily="34" charset="0"/>
              <a:buChar char="•"/>
            </a:pPr>
            <a:r>
              <a:rPr lang="fa-IR" sz="1400" dirty="0">
                <a:cs typeface="2  Nazanin"/>
              </a:rPr>
              <a:t>تشخیص سو استفاده از کارت های اعتباری</a:t>
            </a:r>
            <a:endParaRPr lang="en-US" sz="1400" dirty="0">
              <a:cs typeface="2  Nazanin"/>
            </a:endParaRPr>
          </a:p>
          <a:p>
            <a:pPr lvl="0" algn="r" rtl="1">
              <a:buClr>
                <a:schemeClr val="accent1">
                  <a:lumMod val="50000"/>
                </a:schemeClr>
              </a:buClr>
              <a:buSzPct val="90000"/>
              <a:buFont typeface="+mj-lt"/>
              <a:buAutoNum type="arabicPeriod"/>
            </a:pPr>
            <a:r>
              <a:rPr lang="fa-IR" sz="1400" dirty="0">
                <a:cs typeface="2  Nazanin"/>
              </a:rPr>
              <a:t>پیش بینی</a:t>
            </a:r>
            <a:endParaRPr lang="en-US" sz="1400" dirty="0">
              <a:cs typeface="2  Nazanin"/>
            </a:endParaRPr>
          </a:p>
          <a:p>
            <a:pPr lvl="1" algn="r" rtl="1">
              <a:buFont typeface="Arial" pitchFamily="34" charset="0"/>
              <a:buChar char="•"/>
            </a:pPr>
            <a:r>
              <a:rPr lang="fa-IR" sz="1400" dirty="0">
                <a:cs typeface="2  Nazanin"/>
              </a:rPr>
              <a:t>قیمت سهام</a:t>
            </a:r>
            <a:endParaRPr lang="en-US" sz="1400" dirty="0">
              <a:cs typeface="2  Nazanin"/>
            </a:endParaRPr>
          </a:p>
          <a:p>
            <a:pPr lvl="1" algn="r" rtl="1">
              <a:buFont typeface="Arial" pitchFamily="34" charset="0"/>
              <a:buChar char="•"/>
            </a:pPr>
            <a:r>
              <a:rPr lang="fa-IR" sz="1400" dirty="0">
                <a:cs typeface="2  Nazanin"/>
              </a:rPr>
              <a:t> پیش بینی قیمت ارز</a:t>
            </a:r>
            <a:endParaRPr lang="fa-IR" sz="1400" dirty="0" smtClean="0">
              <a:cs typeface="2  Nazanin"/>
            </a:endParaRPr>
          </a:p>
        </p:txBody>
      </p:sp>
      <p:cxnSp>
        <p:nvCxnSpPr>
          <p:cNvPr id="10" name="Straight Connector 9"/>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Footer Placeholder 3"/>
          <p:cNvSpPr>
            <a:spLocks noGrp="1"/>
          </p:cNvSpPr>
          <p:nvPr>
            <p:ph type="ftr" sz="quarter" idx="10"/>
          </p:nvPr>
        </p:nvSpPr>
        <p:spPr>
          <a:xfrm>
            <a:off x="539750" y="6402388"/>
            <a:ext cx="8135938" cy="287337"/>
          </a:xfrm>
        </p:spPr>
        <p:txBody>
          <a:bodyPr/>
          <a:lstStyle/>
          <a:p>
            <a:pPr>
              <a:defRPr/>
            </a:pPr>
            <a:r>
              <a:rPr lang="en-US" i="0" dirty="0"/>
              <a:t>1. </a:t>
            </a:r>
            <a:r>
              <a:rPr lang="fa-IR" b="1" i="0" dirty="0" smtClean="0">
                <a:cs typeface="2  Nazanin"/>
              </a:rPr>
              <a:t>طبقه بندی</a:t>
            </a:r>
            <a:r>
              <a:rPr lang="en-US" dirty="0" smtClean="0"/>
              <a:t>		</a:t>
            </a:r>
            <a:r>
              <a:rPr lang="en-US" i="0" dirty="0" smtClean="0">
                <a:cs typeface="2  Nazanin" pitchFamily="2" charset="-78"/>
              </a:rPr>
              <a:t>2</a:t>
            </a:r>
            <a:r>
              <a:rPr lang="en-US" i="0" dirty="0">
                <a:cs typeface="2  Nazanin" pitchFamily="2" charset="-78"/>
              </a:rPr>
              <a:t>. </a:t>
            </a:r>
            <a:r>
              <a:rPr lang="fa-IR" b="1" i="0" dirty="0" smtClean="0">
                <a:cs typeface="2  Nazanin"/>
              </a:rPr>
              <a:t>خوشه</a:t>
            </a:r>
            <a:r>
              <a:rPr lang="fa-IR" i="0" dirty="0" smtClean="0"/>
              <a:t>		</a:t>
            </a:r>
            <a:r>
              <a:rPr lang="en-US" i="0" dirty="0" smtClean="0">
                <a:cs typeface="2  Nazanin" pitchFamily="2" charset="-78"/>
              </a:rPr>
              <a:t>3</a:t>
            </a:r>
            <a:r>
              <a:rPr lang="en-US" i="0" dirty="0" smtClean="0"/>
              <a:t>. </a:t>
            </a:r>
            <a:r>
              <a:rPr lang="fa-IR" b="1" i="0" dirty="0">
                <a:cs typeface="2  Nazanin"/>
              </a:rPr>
              <a:t>پیش </a:t>
            </a:r>
            <a:r>
              <a:rPr lang="fa-IR" b="1" i="0" dirty="0" smtClean="0">
                <a:cs typeface="2  Nazanin"/>
              </a:rPr>
              <a:t>بینی </a:t>
            </a:r>
            <a:r>
              <a:rPr lang="fa-IR" b="1" i="0" dirty="0">
                <a:cs typeface="2  Nazanin"/>
              </a:rPr>
              <a:t>عددی</a:t>
            </a:r>
            <a:endParaRPr lang="en-US" b="1" i="0" dirty="0">
              <a:cs typeface="2  Nazanin"/>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744" y="765175"/>
            <a:ext cx="1647056" cy="192156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130890"/>
            <a:ext cx="3672408" cy="1026632"/>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39752" y="4221088"/>
            <a:ext cx="2869351" cy="2046804"/>
          </a:xfrm>
          <a:prstGeom prst="rect">
            <a:avLst/>
          </a:prstGeom>
        </p:spPr>
      </p:pic>
    </p:spTree>
    <p:extLst>
      <p:ext uri="{BB962C8B-B14F-4D97-AF65-F5344CB8AC3E}">
        <p14:creationId xmlns:p14="http://schemas.microsoft.com/office/powerpoint/2010/main" val="92293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96752"/>
                <a:ext cx="8229600" cy="4968552"/>
              </a:xfrm>
            </p:spPr>
            <p:txBody>
              <a:bodyPr/>
              <a:lstStyle/>
              <a:p>
                <a:pPr marL="0" indent="0" algn="just" rtl="1">
                  <a:lnSpc>
                    <a:spcPct val="150000"/>
                  </a:lnSpc>
                  <a:buNone/>
                </a:pPr>
                <a:r>
                  <a:rPr lang="fa-IR" sz="1400" dirty="0" smtClean="0">
                    <a:cs typeface="2  Nazanin" pitchFamily="2" charset="-78"/>
                  </a:rPr>
                  <a:t>قواعد يادگيري در حوزه‌هاي متفاوتي فرمول</a:t>
                </a:r>
                <a:r>
                  <a:rPr lang="en-US" sz="1400" dirty="0">
                    <a:cs typeface="2  Nazanin" pitchFamily="2" charset="-78"/>
                  </a:rPr>
                  <a:t>­</a:t>
                </a:r>
                <a:r>
                  <a:rPr lang="fa-IR" sz="1400" dirty="0">
                    <a:cs typeface="2  Nazanin" pitchFamily="2" charset="-78"/>
                  </a:rPr>
                  <a:t>بندي شده است. گونه‌هاي متفاوت اين روش­ها را در تئوري يادگيري آماري، تئوري اطلاعات، شبكه‌هاي عصبي مصنوعي، سيستم­هاي فازي و الگوريتم­هاي ملهم از طبيعت مي‌توان مشاهده كرد. قواعد حاكم بر اين تئوري‌ها مشابه است، لكن بعضا رويكرد متفاوتي دارند. به عنوان نمونه مي‌توان رويكرد شبكه‌ي عصبي را كه تلاشي براي شبيه‌سازي رفتار انسان در يادگيري از روي مشاهدات مي‌باشد، رويكردي شي‌گرا  قلمداد نمود و رويكرد آماري را رويكردي ساختارگرا دانست</a:t>
                </a:r>
                <a:r>
                  <a:rPr lang="en-US" sz="1400" dirty="0" smtClean="0">
                    <a:cs typeface="2  Nazanin" pitchFamily="2" charset="-78"/>
                  </a:rPr>
                  <a:t>.</a:t>
                </a:r>
                <a:endParaRPr lang="en-US" sz="1400" dirty="0">
                  <a:cs typeface="2  Nazanin" pitchFamily="2" charset="-78"/>
                </a:endParaRPr>
              </a:p>
              <a:p>
                <a:pPr marL="0" indent="0" algn="just" rtl="1">
                  <a:lnSpc>
                    <a:spcPct val="150000"/>
                  </a:lnSpc>
                  <a:buNone/>
                </a:pPr>
                <a:r>
                  <a:rPr lang="en-US" sz="1400" dirty="0">
                    <a:cs typeface="2  Nazanin" pitchFamily="2" charset="-78"/>
                  </a:rPr>
                  <a:t>  </a:t>
                </a:r>
                <a:r>
                  <a:rPr lang="fa-IR" sz="1400" dirty="0">
                    <a:cs typeface="2  Nazanin" pitchFamily="2" charset="-78"/>
                  </a:rPr>
                  <a:t>از قواعد يادگيري متنوعي كه در حوزه­هاي مختلف ارائه شده است، مي­توان به قواعد ذيل اشاره كرد</a:t>
                </a:r>
                <a:r>
                  <a:rPr lang="en-US" sz="1400" dirty="0" smtClean="0">
                    <a:cs typeface="2  Nazanin" pitchFamily="2" charset="-78"/>
                  </a:rPr>
                  <a:t>.</a:t>
                </a:r>
                <a:endParaRPr lang="en-US" sz="1400" dirty="0">
                  <a:cs typeface="2  Nazanin" pitchFamily="2" charset="-78"/>
                </a:endParaRPr>
              </a:p>
              <a:p>
                <a:pPr lvl="0" algn="just" rtl="1">
                  <a:lnSpc>
                    <a:spcPct val="150000"/>
                  </a:lnSpc>
                </a:pPr>
                <a:r>
                  <a:rPr lang="fa-IR" sz="1400" dirty="0">
                    <a:cs typeface="2  Nazanin" pitchFamily="2" charset="-78"/>
                  </a:rPr>
                  <a:t>یادگیری </a:t>
                </a:r>
                <a:r>
                  <a:rPr lang="fa-IR" sz="1400" dirty="0" smtClean="0">
                    <a:cs typeface="2  Nazanin" pitchFamily="2" charset="-78"/>
                  </a:rPr>
                  <a:t>استنتاجی</a:t>
                </a:r>
                <a:r>
                  <a:rPr lang="en-US" sz="900" dirty="0" smtClean="0">
                    <a:cs typeface="2  Nazanin" pitchFamily="2" charset="-78"/>
                  </a:rPr>
                  <a:t>1</a:t>
                </a:r>
                <a:r>
                  <a:rPr lang="fa-IR" sz="900" dirty="0" smtClean="0">
                    <a:cs typeface="2  Nazanin" pitchFamily="2" charset="-78"/>
                  </a:rPr>
                  <a:t> </a:t>
                </a:r>
                <a:endParaRPr lang="en-US" sz="900" dirty="0" smtClean="0">
                  <a:cs typeface="2  Nazanin" pitchFamily="2" charset="-78"/>
                </a:endParaRPr>
              </a:p>
              <a:p>
                <a:pPr marL="0" lvl="0" indent="0" algn="just" rtl="1">
                  <a:lnSpc>
                    <a:spcPct val="150000"/>
                  </a:lnSpc>
                  <a:buNone/>
                </a:pPr>
                <a:r>
                  <a:rPr lang="fa-IR" sz="1400" dirty="0">
                    <a:cs typeface="2  Nazanin" pitchFamily="2" charset="-78"/>
                  </a:rPr>
                  <a:t>	که یادگیری بر مبنای مثال­های متعدد انجام می­شود. مثل درخت های تصمیم</a:t>
                </a:r>
                <a:endParaRPr lang="en-US" sz="1400" dirty="0">
                  <a:cs typeface="2  Nazanin" pitchFamily="2" charset="-78"/>
                </a:endParaRPr>
              </a:p>
              <a:p>
                <a:pPr lvl="0" algn="just" rtl="1">
                  <a:lnSpc>
                    <a:spcPct val="150000"/>
                  </a:lnSpc>
                </a:pPr>
                <a:r>
                  <a:rPr lang="fa-IR" sz="1400" dirty="0">
                    <a:cs typeface="2  Nazanin" pitchFamily="2" charset="-78"/>
                  </a:rPr>
                  <a:t>یادگیری </a:t>
                </a:r>
                <a14:m>
                  <m:oMath xmlns:m="http://schemas.openxmlformats.org/officeDocument/2006/math">
                    <m:sSub>
                      <m:sSubPr>
                        <m:ctrlPr>
                          <a:rPr lang="en-US" sz="1400" i="1" dirty="0" smtClean="0">
                            <a:latin typeface="Cambria Math"/>
                            <a:cs typeface="2  Nazanin" pitchFamily="2" charset="-78"/>
                          </a:rPr>
                        </m:ctrlPr>
                      </m:sSubPr>
                      <m:e>
                        <m:r>
                          <a:rPr lang="en-US" sz="1400" i="1" dirty="0">
                            <a:latin typeface="Cambria Math"/>
                            <a:cs typeface="2  Nazanin" pitchFamily="2" charset="-78"/>
                          </a:rPr>
                          <m:t>𝐶𝑜𝑛𝑛𝑒𝑐𝑡𝑖𝑜𝑛𝑖𝑠𝑡</m:t>
                        </m:r>
                      </m:e>
                      <m:sub>
                        <m:r>
                          <a:rPr lang="en-US" sz="1400" b="0" i="1" dirty="0" smtClean="0">
                            <a:latin typeface="Cambria Math"/>
                            <a:cs typeface="2  Nazanin" pitchFamily="2" charset="-78"/>
                          </a:rPr>
                          <m:t>2</m:t>
                        </m:r>
                      </m:sub>
                    </m:sSub>
                  </m:oMath>
                </a14:m>
                <a:endParaRPr lang="en-US" sz="1400" i="1" dirty="0">
                  <a:cs typeface="2  Nazanin" pitchFamily="2" charset="-78"/>
                </a:endParaRPr>
              </a:p>
              <a:p>
                <a:pPr marL="0" indent="0" algn="just" rtl="1">
                  <a:lnSpc>
                    <a:spcPct val="150000"/>
                  </a:lnSpc>
                  <a:buNone/>
                </a:pPr>
                <a:r>
                  <a:rPr lang="fa-IR" sz="1400" dirty="0">
                    <a:cs typeface="2  Nazanin" pitchFamily="2" charset="-78"/>
                  </a:rPr>
                  <a:t>	که یادگیری بر مبنای مدل مغز بشر صورت می­پذیرد. مثل شبکه های عصبی مصنوعی</a:t>
                </a:r>
                <a:endParaRPr lang="en-US" sz="1400" dirty="0">
                  <a:cs typeface="2  Nazanin" pitchFamily="2" charset="-78"/>
                </a:endParaRPr>
              </a:p>
              <a:p>
                <a:pPr lvl="0" algn="just" rtl="1">
                  <a:lnSpc>
                    <a:spcPct val="150000"/>
                  </a:lnSpc>
                </a:pPr>
                <a:r>
                  <a:rPr lang="fa-IR" sz="1400" dirty="0">
                    <a:cs typeface="2  Nazanin" pitchFamily="2" charset="-78"/>
                  </a:rPr>
                  <a:t>یادگیری </a:t>
                </a:r>
                <a14:m>
                  <m:oMath xmlns:m="http://schemas.openxmlformats.org/officeDocument/2006/math">
                    <m:sSub>
                      <m:sSubPr>
                        <m:ctrlPr>
                          <a:rPr lang="en-US" sz="1400" i="1" dirty="0" smtClean="0">
                            <a:latin typeface="Cambria Math"/>
                            <a:cs typeface="2  Nazanin" pitchFamily="2" charset="-78"/>
                          </a:rPr>
                        </m:ctrlPr>
                      </m:sSubPr>
                      <m:e>
                        <m:r>
                          <a:rPr lang="en-US" sz="1400" i="1" dirty="0">
                            <a:latin typeface="Cambria Math"/>
                            <a:cs typeface="2  Nazanin" pitchFamily="2" charset="-78"/>
                          </a:rPr>
                          <m:t>𝐵𝑎𝑦𝑒𝑠𝑖𝑎𝑛</m:t>
                        </m:r>
                      </m:e>
                      <m:sub/>
                    </m:sSub>
                  </m:oMath>
                </a14:m>
                <a:endParaRPr lang="en-US" sz="1400" i="1" dirty="0">
                  <a:cs typeface="2  Nazanin" pitchFamily="2" charset="-78"/>
                </a:endParaRPr>
              </a:p>
              <a:p>
                <a:pPr marL="0" indent="0" algn="just" rtl="1">
                  <a:lnSpc>
                    <a:spcPct val="150000"/>
                  </a:lnSpc>
                  <a:buNone/>
                </a:pPr>
                <a:r>
                  <a:rPr lang="fa-IR" sz="1400" dirty="0">
                    <a:cs typeface="2  Nazanin" pitchFamily="2" charset="-78"/>
                  </a:rPr>
                  <a:t>	که فرضیه­های مختلفی در مورد داده ارائه می­شود.</a:t>
                </a:r>
                <a:endParaRPr lang="en-US" sz="1400" dirty="0">
                  <a:cs typeface="2  Nazanin" pitchFamily="2" charset="-78"/>
                </a:endParaRPr>
              </a:p>
              <a:p>
                <a:pPr lvl="0" algn="just" rtl="1">
                  <a:lnSpc>
                    <a:spcPct val="150000"/>
                  </a:lnSpc>
                </a:pPr>
                <a:r>
                  <a:rPr lang="fa-IR" sz="1400" dirty="0">
                    <a:cs typeface="2  Nazanin" pitchFamily="2" charset="-78"/>
                  </a:rPr>
                  <a:t>یادگیری </a:t>
                </a:r>
                <a14:m>
                  <m:oMath xmlns:m="http://schemas.openxmlformats.org/officeDocument/2006/math">
                    <m:sSub>
                      <m:sSubPr>
                        <m:ctrlPr>
                          <a:rPr lang="en-US" sz="1400" i="1" dirty="0" smtClean="0">
                            <a:latin typeface="Cambria Math"/>
                            <a:cs typeface="2  Nazanin" pitchFamily="2" charset="-78"/>
                          </a:rPr>
                        </m:ctrlPr>
                      </m:sSubPr>
                      <m:e>
                        <m:r>
                          <a:rPr lang="en-US" sz="1400" i="1" dirty="0">
                            <a:latin typeface="Cambria Math"/>
                            <a:cs typeface="2  Nazanin" pitchFamily="2" charset="-78"/>
                          </a:rPr>
                          <m:t>𝑅𝑒𝑖𝑛𝑓𝑜𝑟𝑐𝑒𝑚𝑒𝑛𝑡</m:t>
                        </m:r>
                      </m:e>
                      <m:sub>
                        <m:r>
                          <a:rPr lang="en-US" sz="1400" b="0" i="1" dirty="0" smtClean="0">
                            <a:latin typeface="Cambria Math"/>
                            <a:cs typeface="2  Nazanin" pitchFamily="2" charset="-78"/>
                          </a:rPr>
                          <m:t>3</m:t>
                        </m:r>
                      </m:sub>
                    </m:sSub>
                  </m:oMath>
                </a14:m>
                <a:endParaRPr lang="en-US" sz="1400" i="1" dirty="0">
                  <a:cs typeface="2  Nazanin" pitchFamily="2" charset="-78"/>
                </a:endParaRPr>
              </a:p>
              <a:p>
                <a:pPr marL="0" indent="0" algn="just" rtl="1">
                  <a:lnSpc>
                    <a:spcPct val="150000"/>
                  </a:lnSpc>
                  <a:buNone/>
                </a:pPr>
                <a:r>
                  <a:rPr lang="fa-IR" sz="1400" dirty="0">
                    <a:cs typeface="2  Nazanin" pitchFamily="2" charset="-78"/>
                  </a:rPr>
                  <a:t>	که از سنسورها و تجربه در محیط استفاده می­شود.</a:t>
                </a:r>
                <a:endParaRPr lang="en-US" sz="1400" dirty="0">
                  <a:cs typeface="2  Nazanin" pitchFamily="2" charset="-7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96752"/>
                <a:ext cx="8229600" cy="4968552"/>
              </a:xfrm>
              <a:blipFill rotWithShape="1">
                <a:blip r:embed="rId2"/>
                <a:stretch>
                  <a:fillRect l="-741" r="-296"/>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23</a:t>
            </a:fld>
            <a:endParaRPr lang="tr-TR"/>
          </a:p>
        </p:txBody>
      </p:sp>
      <p:sp>
        <p:nvSpPr>
          <p:cNvPr id="6" name="Title 1"/>
          <p:cNvSpPr txBox="1">
            <a:spLocks/>
          </p:cNvSpPr>
          <p:nvPr/>
        </p:nvSpPr>
        <p:spPr bwMode="auto">
          <a:xfrm>
            <a:off x="457200" y="621506"/>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قواعد یادگیری: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Footer Placeholder 3"/>
          <p:cNvSpPr>
            <a:spLocks noGrp="1"/>
          </p:cNvSpPr>
          <p:nvPr>
            <p:ph type="ftr" sz="quarter" idx="10"/>
          </p:nvPr>
        </p:nvSpPr>
        <p:spPr>
          <a:xfrm>
            <a:off x="539750" y="6402388"/>
            <a:ext cx="8135938" cy="287337"/>
          </a:xfrm>
        </p:spPr>
        <p:txBody>
          <a:bodyPr/>
          <a:lstStyle/>
          <a:p>
            <a:pPr>
              <a:defRPr/>
            </a:pPr>
            <a:r>
              <a:rPr lang="en-US" i="0" dirty="0"/>
              <a:t>1. </a:t>
            </a:r>
            <a:r>
              <a:rPr lang="en-US" dirty="0">
                <a:cs typeface="2  Nazanin" pitchFamily="2" charset="-78"/>
              </a:rPr>
              <a:t>inductive </a:t>
            </a:r>
            <a:r>
              <a:rPr lang="en-US" dirty="0" smtClean="0"/>
              <a:t>		</a:t>
            </a:r>
            <a:r>
              <a:rPr lang="en-US" i="0" dirty="0" smtClean="0">
                <a:cs typeface="2  Nazanin" pitchFamily="2" charset="-78"/>
              </a:rPr>
              <a:t>2</a:t>
            </a:r>
            <a:r>
              <a:rPr lang="en-US" i="0" dirty="0">
                <a:cs typeface="2  Nazanin" pitchFamily="2" charset="-78"/>
              </a:rPr>
              <a:t>. </a:t>
            </a:r>
            <a:r>
              <a:rPr lang="fa-IR" b="1" i="0" dirty="0">
                <a:cs typeface="2  Nazanin" pitchFamily="2" charset="-78"/>
              </a:rPr>
              <a:t>پیوندگرا</a:t>
            </a:r>
            <a:r>
              <a:rPr lang="fa-IR" dirty="0"/>
              <a:t> </a:t>
            </a:r>
            <a:r>
              <a:rPr lang="fa-IR" i="0" dirty="0" smtClean="0"/>
              <a:t>		</a:t>
            </a:r>
            <a:r>
              <a:rPr lang="en-US" i="0" dirty="0" smtClean="0">
                <a:cs typeface="2  Nazanin" pitchFamily="2" charset="-78"/>
              </a:rPr>
              <a:t>3</a:t>
            </a:r>
            <a:r>
              <a:rPr lang="en-US" i="0" dirty="0" smtClean="0"/>
              <a:t>. </a:t>
            </a:r>
            <a:r>
              <a:rPr lang="fa-IR" b="1" i="0" dirty="0">
                <a:cs typeface="2  Nazanin" pitchFamily="2" charset="-78"/>
              </a:rPr>
              <a:t>تقویت</a:t>
            </a:r>
            <a:endParaRPr lang="en-US" b="1" i="0" dirty="0">
              <a:cs typeface="2  Nazanin" pitchFamily="2" charset="-78"/>
            </a:endParaRPr>
          </a:p>
        </p:txBody>
      </p:sp>
    </p:spTree>
    <p:extLst>
      <p:ext uri="{BB962C8B-B14F-4D97-AF65-F5344CB8AC3E}">
        <p14:creationId xmlns:p14="http://schemas.microsoft.com/office/powerpoint/2010/main" val="34410304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764704"/>
                <a:ext cx="8229600" cy="5184576"/>
              </a:xfrm>
            </p:spPr>
            <p:txBody>
              <a:bodyPr/>
              <a:lstStyle/>
              <a:p>
                <a:pPr lvl="0" algn="just" rtl="1">
                  <a:lnSpc>
                    <a:spcPct val="150000"/>
                  </a:lnSpc>
                </a:pPr>
                <a:r>
                  <a:rPr lang="fa-IR" sz="1400" dirty="0" smtClean="0">
                    <a:cs typeface="2  Nazanin" pitchFamily="2" charset="-78"/>
                  </a:rPr>
                  <a:t>یادگیری  </a:t>
                </a:r>
                <a14:m>
                  <m:oMath xmlns:m="http://schemas.openxmlformats.org/officeDocument/2006/math">
                    <m:sSub>
                      <m:sSubPr>
                        <m:ctrlPr>
                          <a:rPr lang="en-US" sz="1400" i="1" dirty="0" smtClean="0">
                            <a:latin typeface="Cambria Math"/>
                            <a:cs typeface="2  Nazanin" pitchFamily="2" charset="-78"/>
                          </a:rPr>
                        </m:ctrlPr>
                      </m:sSubPr>
                      <m:e>
                        <m:r>
                          <a:rPr lang="en-US" sz="1400" i="1" dirty="0">
                            <a:latin typeface="Cambria Math"/>
                            <a:cs typeface="2  Nazanin" pitchFamily="2" charset="-78"/>
                          </a:rPr>
                          <m:t>𝐸𝑣𝑜𝑙𝑢𝑡𝑖𝑜𝑛𝑎𝑟𝑦</m:t>
                        </m:r>
                      </m:e>
                      <m:sub>
                        <m:r>
                          <a:rPr lang="en-US" sz="1400" b="0" i="1" dirty="0" smtClean="0">
                            <a:latin typeface="Cambria Math"/>
                            <a:cs typeface="2  Nazanin" pitchFamily="2" charset="-78"/>
                          </a:rPr>
                          <m:t>1</m:t>
                        </m:r>
                      </m:sub>
                    </m:sSub>
                  </m:oMath>
                </a14:m>
                <a:endParaRPr lang="en-US" sz="1400" dirty="0">
                  <a:cs typeface="2  Nazanin" pitchFamily="2" charset="-78"/>
                </a:endParaRPr>
              </a:p>
              <a:p>
                <a:pPr marL="0" indent="0" algn="just" rtl="1">
                  <a:lnSpc>
                    <a:spcPct val="150000"/>
                  </a:lnSpc>
                  <a:buNone/>
                </a:pPr>
                <a:r>
                  <a:rPr lang="fa-IR" sz="1400" dirty="0">
                    <a:cs typeface="2  Nazanin" pitchFamily="2" charset="-78"/>
                  </a:rPr>
                  <a:t>	مثل الگوریتم ژنتیک </a:t>
                </a:r>
                <a:endParaRPr lang="en-US" sz="1400" dirty="0">
                  <a:cs typeface="2  Nazanin" pitchFamily="2" charset="-78"/>
                </a:endParaRPr>
              </a:p>
              <a:p>
                <a:pPr lvl="0" algn="just" rtl="1">
                  <a:lnSpc>
                    <a:spcPct val="150000"/>
                  </a:lnSpc>
                </a:pPr>
                <a:r>
                  <a:rPr lang="fa-IR" sz="1400" dirty="0">
                    <a:cs typeface="2  Nazanin" pitchFamily="2" charset="-78"/>
                  </a:rPr>
                  <a:t>يادگيري مبني بر تصحيح خطا (قاعده دلتا، قاعده ويدرو-هاف)</a:t>
                </a:r>
                <a:endParaRPr lang="en-US" sz="1400" dirty="0">
                  <a:cs typeface="2  Nazanin" pitchFamily="2" charset="-78"/>
                </a:endParaRPr>
              </a:p>
              <a:p>
                <a:pPr lvl="0" algn="just" rtl="1">
                  <a:lnSpc>
                    <a:spcPct val="150000"/>
                  </a:lnSpc>
                </a:pPr>
                <a:r>
                  <a:rPr lang="fa-IR" sz="1400" dirty="0">
                    <a:cs typeface="2  Nazanin" pitchFamily="2" charset="-78"/>
                  </a:rPr>
                  <a:t>يادگيري </a:t>
                </a:r>
                <a:r>
                  <a:rPr lang="fa-IR" sz="1400" dirty="0" smtClean="0">
                    <a:cs typeface="2  Nazanin" pitchFamily="2" charset="-78"/>
                  </a:rPr>
                  <a:t>مبني </a:t>
                </a:r>
                <a:r>
                  <a:rPr lang="fa-IR" sz="1400" dirty="0">
                    <a:cs typeface="2  Nazanin" pitchFamily="2" charset="-78"/>
                  </a:rPr>
                  <a:t>بر حافظه </a:t>
                </a:r>
                <a:endParaRPr lang="en-US" sz="1400" dirty="0">
                  <a:cs typeface="2  Nazanin" pitchFamily="2" charset="-78"/>
                </a:endParaRPr>
              </a:p>
              <a:p>
                <a:pPr lvl="0" algn="just" rtl="1">
                  <a:lnSpc>
                    <a:spcPct val="150000"/>
                  </a:lnSpc>
                </a:pPr>
                <a:r>
                  <a:rPr lang="fa-IR" sz="1400" dirty="0">
                    <a:cs typeface="2  Nazanin" pitchFamily="2" charset="-78"/>
                  </a:rPr>
                  <a:t>يادگيري هب </a:t>
                </a:r>
                <a:endParaRPr lang="en-US" sz="1400" dirty="0">
                  <a:cs typeface="2  Nazanin" pitchFamily="2" charset="-78"/>
                </a:endParaRPr>
              </a:p>
              <a:p>
                <a:pPr lvl="0" algn="just" rtl="1">
                  <a:lnSpc>
                    <a:spcPct val="150000"/>
                  </a:lnSpc>
                </a:pPr>
                <a:r>
                  <a:rPr lang="fa-IR" sz="1400" dirty="0">
                    <a:cs typeface="2  Nazanin" pitchFamily="2" charset="-78"/>
                  </a:rPr>
                  <a:t>يادگيري رقابتي </a:t>
                </a:r>
                <a:endParaRPr lang="en-US" sz="1400" dirty="0">
                  <a:cs typeface="2  Nazanin" pitchFamily="2" charset="-78"/>
                </a:endParaRPr>
              </a:p>
              <a:p>
                <a:pPr lvl="0" algn="just" rtl="1">
                  <a:lnSpc>
                    <a:spcPct val="150000"/>
                  </a:lnSpc>
                </a:pPr>
                <a:r>
                  <a:rPr lang="fa-IR" sz="1400" dirty="0">
                    <a:cs typeface="2  Nazanin" pitchFamily="2" charset="-78"/>
                  </a:rPr>
                  <a:t>يادگيري بولتزمن </a:t>
                </a:r>
                <a:endParaRPr lang="en-US" sz="1400" dirty="0">
                  <a:cs typeface="2  Nazanin" pitchFamily="2" charset="-78"/>
                </a:endParaRPr>
              </a:p>
              <a:p>
                <a:pPr lvl="0" algn="just" rtl="1">
                  <a:lnSpc>
                    <a:spcPct val="150000"/>
                  </a:lnSpc>
                </a:pPr>
                <a:r>
                  <a:rPr lang="fa-IR" sz="1400" dirty="0">
                    <a:cs typeface="2  Nazanin" pitchFamily="2" charset="-78"/>
                  </a:rPr>
                  <a:t>يادگيري </a:t>
                </a:r>
                <a:r>
                  <a:rPr lang="fa-IR" sz="1400" dirty="0" smtClean="0">
                    <a:cs typeface="2  Nazanin" pitchFamily="2" charset="-78"/>
                  </a:rPr>
                  <a:t>برگرفته شده از كلوني </a:t>
                </a:r>
                <a:r>
                  <a:rPr lang="fa-IR" sz="1400" dirty="0">
                    <a:cs typeface="2  Nazanin" pitchFamily="2" charset="-78"/>
                  </a:rPr>
                  <a:t>مورچه </a:t>
                </a:r>
                <a:endParaRPr lang="en-US" sz="1400" dirty="0">
                  <a:cs typeface="2  Nazanin" pitchFamily="2" charset="-78"/>
                </a:endParaRPr>
              </a:p>
              <a:p>
                <a:pPr algn="just" rtl="1">
                  <a:lnSpc>
                    <a:spcPct val="150000"/>
                  </a:lnSpc>
                </a:pPr>
                <a:r>
                  <a:rPr lang="fa-IR" sz="1400" dirty="0">
                    <a:cs typeface="2  Nazanin" pitchFamily="2" charset="-78"/>
                  </a:rPr>
                  <a:t>يادگيري </a:t>
                </a:r>
                <a:r>
                  <a:rPr lang="fa-IR" sz="1400" dirty="0" smtClean="0">
                    <a:cs typeface="2  Nazanin" pitchFamily="2" charset="-78"/>
                  </a:rPr>
                  <a:t>برگرفته شده از </a:t>
                </a:r>
                <a:r>
                  <a:rPr lang="fa-IR" sz="1400" dirty="0">
                    <a:cs typeface="2  Nazanin" pitchFamily="2" charset="-78"/>
                  </a:rPr>
                  <a:t>سيستم ايمني بدن انسان</a:t>
                </a:r>
                <a:endParaRPr lang="en-US" sz="1400" dirty="0">
                  <a:cs typeface="2  Nazanin" pitchFamily="2" charset="-7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764704"/>
                <a:ext cx="8229600" cy="5184576"/>
              </a:xfrm>
              <a:blipFill rotWithShape="1">
                <a:blip r:embed="rId2"/>
                <a:stretch>
                  <a:fillRect r="-222"/>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24</a:t>
            </a:fld>
            <a:endParaRPr lang="tr-TR" dirty="0"/>
          </a:p>
        </p:txBody>
      </p:sp>
      <p:sp>
        <p:nvSpPr>
          <p:cNvPr id="6"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i="0" dirty="0"/>
              <a:t>1. </a:t>
            </a:r>
            <a:r>
              <a:rPr lang="fa-IR" b="1" i="0" dirty="0" smtClean="0">
                <a:cs typeface="2  Nazanin" pitchFamily="2" charset="-78"/>
              </a:rPr>
              <a:t>تکاملی</a:t>
            </a:r>
            <a:endParaRPr lang="en-US" b="1" i="0" dirty="0">
              <a:cs typeface="2  Nazanin"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104" y="476672"/>
            <a:ext cx="2017615" cy="144016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504" y="4221088"/>
            <a:ext cx="1628006" cy="174757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612" y="1832104"/>
            <a:ext cx="1827791" cy="1463689"/>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64088" y="4362696"/>
            <a:ext cx="2467383" cy="1607323"/>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97266" y="2852936"/>
            <a:ext cx="1586702" cy="1801443"/>
          </a:xfrm>
          <a:prstGeom prst="rect">
            <a:avLst/>
          </a:prstGeom>
        </p:spPr>
      </p:pic>
    </p:spTree>
    <p:extLst>
      <p:ext uri="{BB962C8B-B14F-4D97-AF65-F5344CB8AC3E}">
        <p14:creationId xmlns:p14="http://schemas.microsoft.com/office/powerpoint/2010/main" val="3937118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1"/>
            <a:ext cx="8229600" cy="2376265"/>
          </a:xfrm>
        </p:spPr>
        <p:txBody>
          <a:bodyPr/>
          <a:lstStyle/>
          <a:p>
            <a:pPr algn="r" rtl="1">
              <a:lnSpc>
                <a:spcPct val="150000"/>
              </a:lnSpc>
              <a:buFont typeface="Arial" pitchFamily="34" charset="0"/>
              <a:buChar char="•"/>
            </a:pPr>
            <a:r>
              <a:rPr lang="fa-IR" sz="1400" dirty="0">
                <a:cs typeface="2  Nazanin" pitchFamily="2" charset="-78"/>
              </a:rPr>
              <a:t>هوش </a:t>
            </a:r>
            <a:r>
              <a:rPr lang="fa-IR" sz="1400" dirty="0" smtClean="0">
                <a:cs typeface="2  Nazanin" pitchFamily="2" charset="-78"/>
              </a:rPr>
              <a:t>مصنـوعی</a:t>
            </a:r>
            <a:r>
              <a:rPr lang="fa-IR" sz="1400" dirty="0">
                <a:cs typeface="2  Nazanin" pitchFamily="2" charset="-78"/>
              </a:rPr>
              <a:t>، </a:t>
            </a:r>
            <a:r>
              <a:rPr lang="fa-IR" sz="1400" dirty="0" smtClean="0">
                <a:cs typeface="2  Nazanin" pitchFamily="2" charset="-78"/>
              </a:rPr>
              <a:t>مفهـومی اسـت </a:t>
            </a:r>
            <a:r>
              <a:rPr lang="fa-IR" sz="1400" dirty="0">
                <a:cs typeface="2  Nazanin" pitchFamily="2" charset="-78"/>
              </a:rPr>
              <a:t>که نیم‌قرن از </a:t>
            </a:r>
            <a:r>
              <a:rPr lang="fa-IR" sz="1400" dirty="0" smtClean="0">
                <a:cs typeface="2  Nazanin" pitchFamily="2" charset="-78"/>
              </a:rPr>
              <a:t>پیدایـش </a:t>
            </a:r>
            <a:r>
              <a:rPr lang="fa-IR" sz="1400" dirty="0">
                <a:cs typeface="2  Nazanin" pitchFamily="2" charset="-78"/>
              </a:rPr>
              <a:t>آن می‌گذرد و از ابتدا ناظر </a:t>
            </a:r>
            <a:r>
              <a:rPr lang="fa-IR" sz="1400" dirty="0" smtClean="0">
                <a:cs typeface="2  Nazanin" pitchFamily="2" charset="-78"/>
              </a:rPr>
              <a:t>بر تلاش</a:t>
            </a:r>
            <a:br>
              <a:rPr lang="fa-IR" sz="1400" dirty="0" smtClean="0">
                <a:cs typeface="2  Nazanin" pitchFamily="2" charset="-78"/>
              </a:rPr>
            </a:br>
            <a:r>
              <a:rPr lang="fa-IR" sz="1400" dirty="0" smtClean="0">
                <a:cs typeface="2  Nazanin" pitchFamily="2" charset="-78"/>
              </a:rPr>
              <a:t> انسـان </a:t>
            </a:r>
            <a:r>
              <a:rPr lang="fa-IR" sz="1400" dirty="0">
                <a:cs typeface="2  Nazanin" pitchFamily="2" charset="-78"/>
              </a:rPr>
              <a:t>برای </a:t>
            </a:r>
            <a:r>
              <a:rPr lang="fa-IR" sz="1400" dirty="0" smtClean="0">
                <a:cs typeface="2  Nazanin" pitchFamily="2" charset="-78"/>
              </a:rPr>
              <a:t>ساختـن </a:t>
            </a:r>
            <a:r>
              <a:rPr lang="fa-IR" sz="1400" dirty="0">
                <a:cs typeface="2  Nazanin" pitchFamily="2" charset="-78"/>
              </a:rPr>
              <a:t>سیستمی </a:t>
            </a:r>
            <a:r>
              <a:rPr lang="fa-IR" sz="1400" dirty="0" smtClean="0">
                <a:cs typeface="2  Nazanin" pitchFamily="2" charset="-78"/>
              </a:rPr>
              <a:t>برگرفتـه </a:t>
            </a:r>
            <a:r>
              <a:rPr lang="fa-IR" sz="1400" dirty="0">
                <a:cs typeface="2  Nazanin" pitchFamily="2" charset="-78"/>
              </a:rPr>
              <a:t>از انسان، بوده تا بتواند </a:t>
            </a:r>
            <a:r>
              <a:rPr lang="fa-IR" sz="1400" dirty="0" smtClean="0">
                <a:cs typeface="2  Nazanin" pitchFamily="2" charset="-78"/>
              </a:rPr>
              <a:t>رفتـارهای انسانی </a:t>
            </a:r>
            <a:r>
              <a:rPr lang="fa-IR" sz="1400" dirty="0">
                <a:cs typeface="2  Nazanin" pitchFamily="2" charset="-78"/>
              </a:rPr>
              <a:t>را </a:t>
            </a:r>
            <a:r>
              <a:rPr lang="fa-IR" sz="1400" dirty="0" smtClean="0">
                <a:cs typeface="2  Nazanin" pitchFamily="2" charset="-78"/>
              </a:rPr>
              <a:t>تقلیـد</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کرده و در </a:t>
            </a:r>
            <a:r>
              <a:rPr lang="fa-IR" sz="1400" dirty="0" smtClean="0">
                <a:cs typeface="2  Nazanin" pitchFamily="2" charset="-78"/>
              </a:rPr>
              <a:t>شرایـط </a:t>
            </a:r>
            <a:r>
              <a:rPr lang="fa-IR" sz="1400" dirty="0">
                <a:cs typeface="2  Nazanin" pitchFamily="2" charset="-78"/>
              </a:rPr>
              <a:t>مختلف با استفاده از کامپیو‌تر، سیستم‌های خبره و </a:t>
            </a:r>
            <a:r>
              <a:rPr lang="fa-IR" sz="1400" dirty="0" smtClean="0">
                <a:cs typeface="2  Nazanin" pitchFamily="2" charset="-78"/>
              </a:rPr>
              <a:t>الگـوریتـم‌ها </a:t>
            </a:r>
            <a:r>
              <a:rPr lang="fa-IR" sz="1400" dirty="0">
                <a:cs typeface="2  Nazanin" pitchFamily="2" charset="-78"/>
              </a:rPr>
              <a:t>و </a:t>
            </a:r>
            <a:r>
              <a:rPr lang="fa-IR" sz="1400" dirty="0" smtClean="0">
                <a:cs typeface="2  Nazanin" pitchFamily="2" charset="-78"/>
              </a:rPr>
              <a:t>داده‌ها</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تصمیماتی حرفه‌ای و هوشمند بگیرد و با تکیه بر مزایای خود، از </a:t>
            </a:r>
            <a:r>
              <a:rPr lang="fa-IR" sz="1400" dirty="0" smtClean="0">
                <a:cs typeface="2  Nazanin" pitchFamily="2" charset="-78"/>
              </a:rPr>
              <a:t>اشتباهات نیـروی انسـانی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جلوگیری کرده و از </a:t>
            </a:r>
            <a:r>
              <a:rPr lang="fa-IR" sz="1400" dirty="0" smtClean="0">
                <a:cs typeface="2  Nazanin" pitchFamily="2" charset="-78"/>
              </a:rPr>
              <a:t>تجـمع </a:t>
            </a:r>
            <a:r>
              <a:rPr lang="fa-IR" sz="1400" dirty="0">
                <a:cs typeface="2  Nazanin" pitchFamily="2" charset="-78"/>
              </a:rPr>
              <a:t>مهارت‌های خبرگان </a:t>
            </a:r>
            <a:r>
              <a:rPr lang="fa-IR" sz="1400" dirty="0" smtClean="0">
                <a:cs typeface="2  Nazanin" pitchFamily="2" charset="-78"/>
              </a:rPr>
              <a:t>بـهره‌برداری </a:t>
            </a:r>
            <a:r>
              <a:rPr lang="fa-IR" sz="1400" dirty="0">
                <a:cs typeface="2  Nazanin" pitchFamily="2" charset="-78"/>
              </a:rPr>
              <a:t>کند. با </a:t>
            </a:r>
            <a:r>
              <a:rPr lang="fa-IR" sz="1400" dirty="0" smtClean="0">
                <a:cs typeface="2  Nazanin" pitchFamily="2" charset="-78"/>
              </a:rPr>
              <a:t>پیشرفت </a:t>
            </a:r>
            <a:r>
              <a:rPr lang="fa-IR" sz="1400" dirty="0">
                <a:cs typeface="2  Nazanin" pitchFamily="2" charset="-78"/>
              </a:rPr>
              <a:t>علم، </a:t>
            </a:r>
            <a:r>
              <a:rPr lang="fa-IR" sz="1400" dirty="0" smtClean="0">
                <a:cs typeface="2  Nazanin" pitchFamily="2" charset="-78"/>
              </a:rPr>
              <a:t>دانـش و</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گسترش این نوع هوش تلاش می‌شود تا از هوش مصنوعی در رشته‌ها </a:t>
            </a:r>
            <a:r>
              <a:rPr lang="fa-IR" sz="1400" dirty="0" smtClean="0">
                <a:cs typeface="2  Nazanin" pitchFamily="2" charset="-78"/>
              </a:rPr>
              <a:t>و </a:t>
            </a:r>
            <a:r>
              <a:rPr lang="fa-IR" sz="1400" dirty="0">
                <a:cs typeface="2  Nazanin" pitchFamily="2" charset="-78"/>
              </a:rPr>
              <a:t>زمینه‌های </a:t>
            </a:r>
            <a:r>
              <a:rPr lang="fa-IR" sz="1400" dirty="0" smtClean="0">
                <a:cs typeface="2  Nazanin" pitchFamily="2" charset="-78"/>
              </a:rPr>
              <a:t>بیشتری</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استفاده شود</a:t>
            </a:r>
            <a:r>
              <a:rPr lang="fa-IR" sz="1400" dirty="0" smtClean="0">
                <a:cs typeface="2  Nazanin" pitchFamily="2" charset="-78"/>
              </a:rPr>
              <a:t>.</a:t>
            </a: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25</a:t>
            </a:fld>
            <a:endParaRPr lang="tr-T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
        <p:nvSpPr>
          <p:cNvPr id="8" name="Title 1"/>
          <p:cNvSpPr txBox="1">
            <a:spLocks/>
          </p:cNvSpPr>
          <p:nvPr/>
        </p:nvSpPr>
        <p:spPr bwMode="auto">
          <a:xfrm>
            <a:off x="457200" y="621506"/>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هوش و آینده:</a:t>
            </a:r>
            <a:endParaRPr lang="en-US" sz="2000" b="1" dirty="0">
              <a:solidFill>
                <a:schemeClr val="bg2"/>
              </a:solidFill>
              <a:latin typeface="Lucida Bright" pitchFamily="18" charset="0"/>
              <a:cs typeface="2  Nazanin"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873125"/>
            <a:ext cx="3057128" cy="2292846"/>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7764" y="3573016"/>
            <a:ext cx="2029073" cy="2592288"/>
          </a:xfrm>
          <a:prstGeom prst="rect">
            <a:avLst/>
          </a:prstGeom>
        </p:spPr>
      </p:pic>
      <p:sp>
        <p:nvSpPr>
          <p:cNvPr id="12" name="Content Placeholder 2"/>
          <p:cNvSpPr txBox="1">
            <a:spLocks/>
          </p:cNvSpPr>
          <p:nvPr/>
        </p:nvSpPr>
        <p:spPr bwMode="auto">
          <a:xfrm>
            <a:off x="251521" y="3429000"/>
            <a:ext cx="5976664"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just" rtl="1">
              <a:lnSpc>
                <a:spcPct val="150000"/>
              </a:lnSpc>
              <a:buFont typeface="Arial" pitchFamily="34" charset="0"/>
              <a:buChar char="•"/>
            </a:pPr>
            <a:r>
              <a:rPr lang="fa-IR" sz="1400" dirty="0">
                <a:cs typeface="2  Nazanin" pitchFamily="2" charset="-78"/>
              </a:rPr>
              <a:t>هوش مصنوعی هنوز راه درازی در پیش دارد، شبکه عصبی که در </a:t>
            </a:r>
            <a:r>
              <a:rPr lang="fa-IR" sz="1400" dirty="0" smtClean="0">
                <a:cs typeface="2  Nazanin" pitchFamily="2" charset="-78"/>
              </a:rPr>
              <a:t>سال های </a:t>
            </a:r>
            <a:r>
              <a:rPr lang="fa-IR" sz="1400" dirty="0">
                <a:cs typeface="2  Nazanin" pitchFamily="2" charset="-78"/>
              </a:rPr>
              <a:t>گذشته شاهد تغییرات </a:t>
            </a:r>
            <a:r>
              <a:rPr lang="fa-IR" sz="1400" dirty="0" smtClean="0">
                <a:cs typeface="2  Nazanin" pitchFamily="2" charset="-78"/>
              </a:rPr>
              <a:t>عمده ای </a:t>
            </a:r>
            <a:r>
              <a:rPr lang="fa-IR" sz="1400" dirty="0">
                <a:cs typeface="2  Nazanin" pitchFamily="2" charset="-78"/>
              </a:rPr>
              <a:t>نیز بوده است هر روز به دوران رشد و بلوغ خود </a:t>
            </a:r>
            <a:r>
              <a:rPr lang="fa-IR" sz="1400" dirty="0" smtClean="0">
                <a:cs typeface="2  Nazanin" pitchFamily="2" charset="-78"/>
              </a:rPr>
              <a:t>نزدیک تر </a:t>
            </a:r>
            <a:r>
              <a:rPr lang="fa-IR" sz="1400" dirty="0">
                <a:cs typeface="2  Nazanin" pitchFamily="2" charset="-78"/>
              </a:rPr>
              <a:t>می شود. به عنوان مثال پژوهشگران پیش بینی </a:t>
            </a:r>
            <a:r>
              <a:rPr lang="fa-IR" sz="1400" dirty="0" smtClean="0">
                <a:cs typeface="2  Nazanin" pitchFamily="2" charset="-78"/>
              </a:rPr>
              <a:t>می کنند </a:t>
            </a:r>
            <a:r>
              <a:rPr lang="fa-IR" sz="1400" dirty="0">
                <a:cs typeface="2  Nazanin" pitchFamily="2" charset="-78"/>
              </a:rPr>
              <a:t>که به کمک فناوی </a:t>
            </a:r>
            <a:r>
              <a:rPr lang="fa-IR" sz="1400" dirty="0" smtClean="0">
                <a:cs typeface="2  Nazanin" pitchFamily="2" charset="-78"/>
              </a:rPr>
              <a:t>نرم افزاری </a:t>
            </a:r>
            <a:r>
              <a:rPr lang="fa-IR" sz="1400" dirty="0">
                <a:cs typeface="2  Nazanin" pitchFamily="2" charset="-78"/>
              </a:rPr>
              <a:t>جدید </a:t>
            </a:r>
            <a:r>
              <a:rPr lang="fa-IR" sz="1400" dirty="0" smtClean="0">
                <a:cs typeface="2  Nazanin" pitchFamily="2" charset="-78"/>
              </a:rPr>
              <a:t>شبکه های </a:t>
            </a:r>
            <a:r>
              <a:rPr lang="fa-IR" sz="1400" dirty="0">
                <a:cs typeface="2  Nazanin" pitchFamily="2" charset="-78"/>
              </a:rPr>
              <a:t>عصبی بتوان پیش </a:t>
            </a:r>
            <a:r>
              <a:rPr lang="fa-IR" sz="1400" dirty="0" smtClean="0">
                <a:cs typeface="2  Nazanin" pitchFamily="2" charset="-78"/>
              </a:rPr>
              <a:t>بینی های </a:t>
            </a:r>
            <a:r>
              <a:rPr lang="fa-IR" sz="1400" dirty="0">
                <a:cs typeface="2  Nazanin" pitchFamily="2" charset="-78"/>
              </a:rPr>
              <a:t>بسیار دقیقی از مکان فیزیکی سیاره ها </a:t>
            </a:r>
            <a:r>
              <a:rPr lang="fa-IR" sz="1400" dirty="0" smtClean="0">
                <a:cs typeface="2  Nazanin" pitchFamily="2" charset="-78"/>
              </a:rPr>
              <a:t>درسال های </a:t>
            </a:r>
            <a:r>
              <a:rPr lang="fa-IR" sz="1400" dirty="0">
                <a:cs typeface="2  Nazanin" pitchFamily="2" charset="-78"/>
              </a:rPr>
              <a:t>آتی و اوضاع کره زمین از نظر شرایط زیست محیطی و غیره نیز </a:t>
            </a:r>
            <a:r>
              <a:rPr lang="fa-IR" sz="1400" dirty="0" smtClean="0">
                <a:cs typeface="2  Nazanin" pitchFamily="2" charset="-78"/>
              </a:rPr>
              <a:t>کسب کنند. </a:t>
            </a:r>
            <a:r>
              <a:rPr lang="fa-IR" sz="1400" dirty="0">
                <a:cs typeface="2  Nazanin" pitchFamily="2" charset="-78"/>
              </a:rPr>
              <a:t>امروزه نگرش </a:t>
            </a:r>
            <a:r>
              <a:rPr lang="fa-IR" sz="1400" dirty="0" smtClean="0">
                <a:cs typeface="2  Nazanin" pitchFamily="2" charset="-78"/>
              </a:rPr>
              <a:t>تازه ای </a:t>
            </a:r>
            <a:r>
              <a:rPr lang="fa-IR" sz="1400" dirty="0">
                <a:cs typeface="2  Nazanin" pitchFamily="2" charset="-78"/>
              </a:rPr>
              <a:t>نسبت به هوش مصنوعی به وجود آمده است که در بسیاری از آزمایشگاه ها در حال بررسی است. پژوهشگران سعی می کنند دریابند آیا </a:t>
            </a:r>
            <a:r>
              <a:rPr lang="fa-IR" sz="1400" dirty="0" smtClean="0">
                <a:cs typeface="2  Nazanin" pitchFamily="2" charset="-78"/>
              </a:rPr>
              <a:t>مجموعه ای </a:t>
            </a:r>
            <a:r>
              <a:rPr lang="fa-IR" sz="1400" dirty="0">
                <a:cs typeface="2  Nazanin" pitchFamily="2" charset="-78"/>
              </a:rPr>
              <a:t>از </a:t>
            </a:r>
            <a:r>
              <a:rPr lang="fa-IR" sz="1400" dirty="0" smtClean="0">
                <a:cs typeface="2  Nazanin" pitchFamily="2" charset="-78"/>
              </a:rPr>
              <a:t>ربات های </a:t>
            </a:r>
            <a:r>
              <a:rPr lang="fa-IR" sz="1400" dirty="0">
                <a:cs typeface="2  Nazanin" pitchFamily="2" charset="-78"/>
              </a:rPr>
              <a:t>نیمه هوشمند </a:t>
            </a:r>
            <a:r>
              <a:rPr lang="fa-IR" sz="1400" dirty="0" smtClean="0">
                <a:cs typeface="2  Nazanin" pitchFamily="2" charset="-78"/>
              </a:rPr>
              <a:t>می توانند </a:t>
            </a:r>
            <a:r>
              <a:rPr lang="fa-IR" sz="1400" dirty="0">
                <a:cs typeface="2  Nazanin" pitchFamily="2" charset="-78"/>
              </a:rPr>
              <a:t>یک هوش جمعی ایجاد کنند به نحوی که هوش جمعی حاصل از هوش اعضای تشکیل دهنده این مجموعه بیشتر </a:t>
            </a:r>
            <a:r>
              <a:rPr lang="fa-IR" sz="1400" dirty="0" smtClean="0">
                <a:cs typeface="2  Nazanin" pitchFamily="2" charset="-78"/>
              </a:rPr>
              <a:t>باشد.</a:t>
            </a:r>
            <a:endParaRPr lang="fa-IR" sz="1400" dirty="0" smtClean="0">
              <a:cs typeface="2  Nazanin" pitchFamily="2" charset="-78"/>
            </a:endParaRPr>
          </a:p>
        </p:txBody>
      </p:sp>
      <p:cxnSp>
        <p:nvCxnSpPr>
          <p:cNvPr id="9" name="Straight Connector 8"/>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57654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3672408"/>
          </a:xfrm>
        </p:spPr>
        <p:txBody>
          <a:bodyPr/>
          <a:lstStyle/>
          <a:p>
            <a:pPr lvl="0">
              <a:lnSpc>
                <a:spcPct val="150000"/>
              </a:lnSpc>
              <a:buFont typeface="Wingdings" pitchFamily="2" charset="2"/>
              <a:buChar char="§"/>
            </a:pPr>
            <a:r>
              <a:rPr lang="en-US" sz="1400" i="1" dirty="0"/>
              <a:t>Machine learning by Tom Mitchell, McGraw Hill, 1997.</a:t>
            </a:r>
          </a:p>
          <a:p>
            <a:pPr lvl="0">
              <a:lnSpc>
                <a:spcPct val="150000"/>
              </a:lnSpc>
              <a:buFont typeface="Wingdings" pitchFamily="2" charset="2"/>
              <a:buChar char="§"/>
            </a:pPr>
            <a:r>
              <a:rPr lang="en-US" sz="1400" i="1" dirty="0" smtClean="0"/>
              <a:t>Genetic </a:t>
            </a:r>
            <a:r>
              <a:rPr lang="en-US" sz="1400" i="1" dirty="0"/>
              <a:t>Algorithms and Artificial Neural Networks in the Machine </a:t>
            </a:r>
            <a:r>
              <a:rPr lang="en-US" sz="1400" i="1" dirty="0" smtClean="0"/>
              <a:t>learning by </a:t>
            </a:r>
            <a:r>
              <a:rPr lang="en-US" sz="1400" i="1" dirty="0" err="1" smtClean="0"/>
              <a:t>Saeed</a:t>
            </a:r>
            <a:r>
              <a:rPr lang="en-US" sz="1400" i="1" dirty="0" smtClean="0"/>
              <a:t> </a:t>
            </a:r>
            <a:r>
              <a:rPr lang="en-US" sz="1400" i="1" dirty="0" err="1" smtClean="0"/>
              <a:t>Shiry</a:t>
            </a:r>
            <a:r>
              <a:rPr lang="en-US" sz="1400" i="1" dirty="0" smtClean="0"/>
              <a:t>.</a:t>
            </a:r>
          </a:p>
          <a:p>
            <a:pPr lvl="0">
              <a:lnSpc>
                <a:spcPct val="150000"/>
              </a:lnSpc>
              <a:buFont typeface="Wingdings" pitchFamily="2" charset="2"/>
              <a:buChar char="§"/>
            </a:pPr>
            <a:r>
              <a:rPr lang="en-US" sz="1400" i="1" dirty="0" err="1" smtClean="0"/>
              <a:t>Mehrdad</a:t>
            </a:r>
            <a:r>
              <a:rPr lang="en-US" sz="1400" i="1" dirty="0" smtClean="0"/>
              <a:t> </a:t>
            </a:r>
            <a:r>
              <a:rPr lang="en-US" sz="1400" i="1" dirty="0" err="1" smtClean="0"/>
              <a:t>Dianati</a:t>
            </a:r>
            <a:r>
              <a:rPr lang="en-US" sz="1400" i="1" dirty="0" smtClean="0"/>
              <a:t>, </a:t>
            </a:r>
            <a:r>
              <a:rPr lang="en-US" sz="1400" i="1" dirty="0" err="1"/>
              <a:t>Insop</a:t>
            </a:r>
            <a:r>
              <a:rPr lang="en-US" sz="1400" i="1" dirty="0"/>
              <a:t> </a:t>
            </a:r>
            <a:r>
              <a:rPr lang="en-US" sz="1400" i="1" dirty="0" smtClean="0"/>
              <a:t>Song, </a:t>
            </a:r>
            <a:r>
              <a:rPr lang="en-US" sz="1400" i="1" dirty="0"/>
              <a:t>Mark </a:t>
            </a:r>
            <a:r>
              <a:rPr lang="en-US" sz="1400" i="1" dirty="0" err="1" smtClean="0"/>
              <a:t>Treiber</a:t>
            </a:r>
            <a:r>
              <a:rPr lang="en-US" sz="1400" i="1" dirty="0" smtClean="0"/>
              <a:t>,  An </a:t>
            </a:r>
            <a:r>
              <a:rPr lang="en-US" sz="1400" i="1" dirty="0"/>
              <a:t>Introduction to Genetic Algorithms and Evolution </a:t>
            </a:r>
            <a:r>
              <a:rPr lang="en-US" sz="1400" i="1" dirty="0" smtClean="0"/>
              <a:t>Strategies, University </a:t>
            </a:r>
            <a:r>
              <a:rPr lang="en-US" sz="1400" i="1" dirty="0"/>
              <a:t>of </a:t>
            </a:r>
            <a:r>
              <a:rPr lang="en-US" sz="1400" i="1" dirty="0" smtClean="0"/>
              <a:t>Waterloo, Canada, 2002.</a:t>
            </a:r>
            <a:endParaRPr lang="fa-IR" sz="1400" i="1" dirty="0" smtClean="0"/>
          </a:p>
          <a:p>
            <a:pPr>
              <a:lnSpc>
                <a:spcPct val="150000"/>
              </a:lnSpc>
              <a:buFont typeface="Wingdings" pitchFamily="2" charset="2"/>
              <a:buChar char="§"/>
            </a:pPr>
            <a:r>
              <a:rPr lang="en-US" sz="1400" i="1" dirty="0"/>
              <a:t>Artificial Intelligence by </a:t>
            </a:r>
            <a:r>
              <a:rPr lang="en-US" sz="1400" i="1" dirty="0" err="1"/>
              <a:t>Hasan</a:t>
            </a:r>
            <a:r>
              <a:rPr lang="en-US" sz="1400" i="1" dirty="0"/>
              <a:t> </a:t>
            </a:r>
            <a:r>
              <a:rPr lang="en-US" sz="1400" i="1" dirty="0" err="1" smtClean="0"/>
              <a:t>Askar</a:t>
            </a:r>
            <a:r>
              <a:rPr lang="en-US" sz="1400" i="1" dirty="0" smtClean="0"/>
              <a:t> </a:t>
            </a:r>
            <a:r>
              <a:rPr lang="en-US" sz="1400" i="1" dirty="0" err="1" smtClean="0"/>
              <a:t>zade</a:t>
            </a:r>
            <a:r>
              <a:rPr lang="en-US" sz="1400" i="1" dirty="0" smtClean="0"/>
              <a:t>.</a:t>
            </a:r>
            <a:endParaRPr lang="en-US" sz="1400" i="1" dirty="0"/>
          </a:p>
          <a:p>
            <a:pPr lvl="0">
              <a:lnSpc>
                <a:spcPct val="150000"/>
              </a:lnSpc>
              <a:buFont typeface="Wingdings" pitchFamily="2" charset="2"/>
              <a:buChar char="§"/>
            </a:pPr>
            <a:r>
              <a:rPr lang="en-US" sz="1400" i="1" dirty="0"/>
              <a:t>www. http://artificial.ir</a:t>
            </a:r>
          </a:p>
          <a:p>
            <a:endParaRPr lang="en-US" sz="1400" i="1" dirty="0"/>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26</a:t>
            </a:fld>
            <a:endParaRPr lang="tr-TR"/>
          </a:p>
        </p:txBody>
      </p:sp>
      <p:sp>
        <p:nvSpPr>
          <p:cNvPr id="7" name="Title 1"/>
          <p:cNvSpPr txBox="1">
            <a:spLocks/>
          </p:cNvSpPr>
          <p:nvPr/>
        </p:nvSpPr>
        <p:spPr bwMode="auto">
          <a:xfrm>
            <a:off x="457200" y="765522"/>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r>
              <a:rPr lang="en-US" sz="2000" b="1" i="1" dirty="0">
                <a:solidFill>
                  <a:schemeClr val="bg2"/>
                </a:solidFill>
                <a:latin typeface="Lucida Bright" pitchFamily="18" charset="0"/>
                <a:cs typeface="2  Nazanin" pitchFamily="2" charset="-78"/>
              </a:rPr>
              <a:t>References</a:t>
            </a:r>
            <a:r>
              <a:rPr lang="fa-IR" sz="2000" b="1" dirty="0" smtClean="0">
                <a:solidFill>
                  <a:schemeClr val="bg2"/>
                </a:solidFill>
                <a:latin typeface="Lucida Bright" pitchFamily="18" charset="0"/>
                <a:cs typeface="2  Nazanin" pitchFamily="2" charset="-78"/>
              </a:rPr>
              <a:t>:</a:t>
            </a:r>
            <a:endParaRPr lang="en-US" sz="2000" b="1" dirty="0">
              <a:solidFill>
                <a:schemeClr val="bg2"/>
              </a:solidFill>
              <a:latin typeface="Lucida Bright" pitchFamily="18" charset="0"/>
              <a:cs typeface="2  Nazanin" pitchFamily="2" charset="-78"/>
            </a:endParaRPr>
          </a:p>
        </p:txBody>
      </p:sp>
      <p:sp>
        <p:nvSpPr>
          <p:cNvPr id="8"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6" name="Straight Connector 5"/>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5992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65175"/>
            <a:ext cx="8229600" cy="503238"/>
          </a:xfrm>
        </p:spPr>
        <p:txBody>
          <a:bodyPr/>
          <a:lstStyle/>
          <a:p>
            <a:pPr algn="r" rtl="1" eaLnBrk="1" hangingPunct="1"/>
            <a:r>
              <a:rPr lang="fa-IR" sz="2000" b="1" i="0" dirty="0" smtClean="0">
                <a:cs typeface="2  Nazanin" pitchFamily="2" charset="-78"/>
              </a:rPr>
              <a:t>مقدمه­ای بر هوش مصنوعی</a:t>
            </a:r>
            <a:endParaRPr lang="en-US" sz="2000" b="1" i="0" dirty="0" smtClean="0">
              <a:cs typeface="2  Nazanin" pitchFamily="2" charset="-78"/>
            </a:endParaRPr>
          </a:p>
        </p:txBody>
      </p:sp>
      <p:sp>
        <p:nvSpPr>
          <p:cNvPr id="6147" name="Slide Number Placeholder 4"/>
          <p:cNvSpPr>
            <a:spLocks noGrp="1"/>
          </p:cNvSpPr>
          <p:nvPr>
            <p:ph type="sldNum" sz="quarter" idx="11"/>
          </p:nvPr>
        </p:nvSpPr>
        <p:spPr>
          <a:noFill/>
        </p:spPr>
        <p:txBody>
          <a:bodyP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eaLnBrk="1" hangingPunct="1"/>
            <a:fld id="{140576DD-F96A-4E87-A768-FA73A508C879}" type="slidenum">
              <a:rPr lang="tr-TR" sz="1400" smtClean="0"/>
              <a:pPr eaLnBrk="1" hangingPunct="1"/>
              <a:t>3</a:t>
            </a:fld>
            <a:endParaRPr lang="tr-TR" sz="1400" smtClean="0"/>
          </a:p>
        </p:txBody>
      </p:sp>
      <p:sp>
        <p:nvSpPr>
          <p:cNvPr id="6" name="Footer Placeholder 3"/>
          <p:cNvSpPr>
            <a:spLocks noGrp="1"/>
          </p:cNvSpPr>
          <p:nvPr>
            <p:ph type="ftr" sz="quarter" idx="10"/>
          </p:nvPr>
        </p:nvSpPr>
        <p:spPr>
          <a:xfrm>
            <a:off x="539750" y="6402388"/>
            <a:ext cx="8135938" cy="287337"/>
          </a:xfrm>
        </p:spPr>
        <p:txBody>
          <a:bodyPr/>
          <a:lstStyle/>
          <a:p>
            <a:pPr>
              <a:defRPr/>
            </a:pPr>
            <a:r>
              <a:rPr lang="en-US" dirty="0"/>
              <a:t>1. Artificial Intelligence</a:t>
            </a: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pic>
        <p:nvPicPr>
          <p:cNvPr id="6150"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4225" y="2997200"/>
            <a:ext cx="323532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457200" y="1412776"/>
                <a:ext cx="8229600" cy="3886200"/>
              </a:xfrm>
            </p:spPr>
            <p:txBody>
              <a:bodyPr/>
              <a:lstStyle/>
              <a:p>
                <a:pPr algn="just" rtl="1">
                  <a:lnSpc>
                    <a:spcPct val="150000"/>
                  </a:lnSpc>
                  <a:buFont typeface="Arial" pitchFamily="34" charset="0"/>
                  <a:buChar char="•"/>
                </a:pPr>
                <a:r>
                  <a:rPr lang="fa-IR" sz="1400" dirty="0">
                    <a:cs typeface="2  Nazanin" pitchFamily="2" charset="-78"/>
                  </a:rPr>
                  <a:t>رایانه</a:t>
                </a:r>
                <a:r>
                  <a:rPr lang="en-US" sz="1400" dirty="0">
                    <a:cs typeface="2  Nazanin" pitchFamily="2" charset="-78"/>
                  </a:rPr>
                  <a:t>­</a:t>
                </a:r>
                <a:r>
                  <a:rPr lang="fa-IR" sz="1400" dirty="0">
                    <a:cs typeface="2  Nazanin" pitchFamily="2" charset="-78"/>
                  </a:rPr>
                  <a:t>های اولیه با محاسبات عددی در ارتباط بودند. رایانه</a:t>
                </a:r>
                <a:r>
                  <a:rPr lang="en-US" sz="1400" dirty="0">
                    <a:cs typeface="2  Nazanin" pitchFamily="2" charset="-78"/>
                  </a:rPr>
                  <a:t>­</a:t>
                </a:r>
                <a:r>
                  <a:rPr lang="fa-IR" sz="1400" dirty="0">
                    <a:cs typeface="2  Nazanin" pitchFamily="2" charset="-78"/>
                  </a:rPr>
                  <a:t>های کنونی علاوه بر محاسبات عددی، با استدلال بر مبنای دانش نیز درگیرند. با </a:t>
                </a:r>
                <a:r>
                  <a:rPr lang="fa-IR" sz="1400" dirty="0" smtClean="0">
                    <a:cs typeface="2  Nazanin" pitchFamily="2" charset="-78"/>
                  </a:rPr>
                  <a:t>فناوریهای </a:t>
                </a:r>
                <a:r>
                  <a:rPr lang="fa-IR" sz="1400" dirty="0">
                    <a:cs typeface="2  Nazanin" pitchFamily="2" charset="-78"/>
                  </a:rPr>
                  <a:t>هوش مصنوعی که آن را به اختصار </a:t>
                </a:r>
                <a14:m>
                  <m:oMath xmlns:m="http://schemas.openxmlformats.org/officeDocument/2006/math">
                    <m:sSub>
                      <m:sSubPr>
                        <m:ctrlPr>
                          <a:rPr lang="en-US" sz="1200" i="1">
                            <a:latin typeface="Cambria Math"/>
                          </a:rPr>
                        </m:ctrlPr>
                      </m:sSubPr>
                      <m:e>
                        <m:r>
                          <m:rPr>
                            <m:sty m:val="p"/>
                          </m:rPr>
                          <a:rPr lang="en-US" sz="1200" i="0">
                            <a:latin typeface="Cambria Math"/>
                          </a:rPr>
                          <m:t>AI</m:t>
                        </m:r>
                      </m:e>
                      <m:sub>
                        <m:r>
                          <a:rPr lang="en-US" sz="1200" i="1">
                            <a:latin typeface="Cambria Math"/>
                          </a:rPr>
                          <m:t>1</m:t>
                        </m:r>
                      </m:sub>
                    </m:sSub>
                  </m:oMath>
                </a14:m>
                <a:r>
                  <a:rPr lang="fa-IR" sz="1400" dirty="0">
                    <a:cs typeface="2  Nazanin" pitchFamily="2" charset="-78"/>
                  </a:rPr>
                  <a:t> می</a:t>
                </a:r>
                <a:r>
                  <a:rPr lang="en-US" sz="1400" dirty="0">
                    <a:cs typeface="2  Nazanin" pitchFamily="2" charset="-78"/>
                  </a:rPr>
                  <a:t>­</a:t>
                </a:r>
                <a:r>
                  <a:rPr lang="fa-IR" sz="1400" dirty="0">
                    <a:cs typeface="2  Nazanin" pitchFamily="2" charset="-78"/>
                  </a:rPr>
                  <a:t>نامیم، نقش رایانه</a:t>
                </a:r>
                <a:r>
                  <a:rPr lang="en-US" sz="1400" dirty="0">
                    <a:cs typeface="2  Nazanin" pitchFamily="2" charset="-78"/>
                  </a:rPr>
                  <a:t>­</a:t>
                </a:r>
                <a:r>
                  <a:rPr lang="fa-IR" sz="1400" dirty="0">
                    <a:cs typeface="2  Nazanin" pitchFamily="2" charset="-78"/>
                  </a:rPr>
                  <a:t>ها از وسیله</a:t>
                </a:r>
                <a:r>
                  <a:rPr lang="en-US" sz="1400" dirty="0">
                    <a:cs typeface="2  Nazanin" pitchFamily="2" charset="-78"/>
                  </a:rPr>
                  <a:t>­</a:t>
                </a:r>
                <a:r>
                  <a:rPr lang="fa-IR" sz="1400" dirty="0">
                    <a:cs typeface="2  Nazanin" pitchFamily="2" charset="-78"/>
                  </a:rPr>
                  <a:t>ای مفید به وسیله</a:t>
                </a:r>
                <a:r>
                  <a:rPr lang="en-US" sz="1400" dirty="0">
                    <a:cs typeface="2  Nazanin" pitchFamily="2" charset="-78"/>
                  </a:rPr>
                  <a:t>­</a:t>
                </a:r>
                <a:r>
                  <a:rPr lang="fa-IR" sz="1400" dirty="0">
                    <a:cs typeface="2  Nazanin" pitchFamily="2" charset="-78"/>
                  </a:rPr>
                  <a:t>ای ضروری و حیاتی تغییر می</a:t>
                </a:r>
                <a:r>
                  <a:rPr lang="en-US" sz="1400" dirty="0">
                    <a:cs typeface="2  Nazanin" pitchFamily="2" charset="-78"/>
                  </a:rPr>
                  <a:t>­</a:t>
                </a:r>
                <a:r>
                  <a:rPr lang="fa-IR" sz="1400" dirty="0">
                    <a:cs typeface="2  Nazanin" pitchFamily="2" charset="-78"/>
                  </a:rPr>
                  <a:t>کند.</a:t>
                </a:r>
                <a:endParaRPr lang="en-US" sz="1400" dirty="0">
                  <a:cs typeface="2  Nazanin" pitchFamily="2" charset="-78"/>
                </a:endParaRPr>
              </a:p>
              <a:p>
                <a:pPr algn="just" rtl="1">
                  <a:lnSpc>
                    <a:spcPct val="150000"/>
                  </a:lnSpc>
                  <a:buFont typeface="Arial" pitchFamily="34" charset="0"/>
                  <a:buChar char="•"/>
                </a:pPr>
                <a:r>
                  <a:rPr lang="fa-IR" sz="1400" dirty="0">
                    <a:cs typeface="2  Nazanin" pitchFamily="2" charset="-78"/>
                  </a:rPr>
                  <a:t>هدف </a:t>
                </a:r>
                <a:r>
                  <a:rPr lang="en-US" sz="1200" i="1" dirty="0">
                    <a:cs typeface="2  Nazanin" pitchFamily="2" charset="-78"/>
                  </a:rPr>
                  <a:t>AI</a:t>
                </a:r>
                <a:r>
                  <a:rPr lang="fa-IR" sz="1200" dirty="0">
                    <a:cs typeface="2  Nazanin" pitchFamily="2" charset="-78"/>
                  </a:rPr>
                  <a:t> </a:t>
                </a:r>
                <a:r>
                  <a:rPr lang="fa-IR" sz="1400" dirty="0">
                    <a:cs typeface="2  Nazanin" pitchFamily="2" charset="-78"/>
                  </a:rPr>
                  <a:t>این است که رایانه</a:t>
                </a:r>
                <a:r>
                  <a:rPr lang="en-US" sz="1400" dirty="0">
                    <a:cs typeface="2  Nazanin" pitchFamily="2" charset="-78"/>
                  </a:rPr>
                  <a:t>­</a:t>
                </a:r>
                <a:r>
                  <a:rPr lang="fa-IR" sz="1400" dirty="0">
                    <a:cs typeface="2  Nazanin" pitchFamily="2" charset="-78"/>
                  </a:rPr>
                  <a:t>ها را به انجام کارهایی که بشر مایل است در آن ماهر باشد وادار کند. از جهتی </a:t>
                </a:r>
                <a:r>
                  <a:rPr lang="en-US" sz="1200" i="1" dirty="0">
                    <a:cs typeface="2  Nazanin" pitchFamily="2" charset="-78"/>
                  </a:rPr>
                  <a:t>AI</a:t>
                </a:r>
                <a:r>
                  <a:rPr lang="fa-IR" sz="1200" dirty="0">
                    <a:cs typeface="2  Nazanin" pitchFamily="2" charset="-78"/>
                  </a:rPr>
                  <a:t> </a:t>
                </a:r>
                <a:r>
                  <a:rPr lang="fa-IR" sz="1400" dirty="0">
                    <a:cs typeface="2  Nazanin" pitchFamily="2" charset="-78"/>
                  </a:rPr>
                  <a:t>سعی دارد رایانه</a:t>
                </a:r>
                <a:r>
                  <a:rPr lang="en-US" sz="1400" dirty="0">
                    <a:cs typeface="2  Nazanin" pitchFamily="2" charset="-78"/>
                  </a:rPr>
                  <a:t>­</a:t>
                </a:r>
                <a:r>
                  <a:rPr lang="fa-IR" sz="1400" dirty="0">
                    <a:cs typeface="2  Nazanin" pitchFamily="2" charset="-78"/>
                  </a:rPr>
                  <a:t>ها را به رفتار زیرکانه</a:t>
                </a:r>
                <a:r>
                  <a:rPr lang="en-US" sz="1400" dirty="0">
                    <a:cs typeface="2  Nazanin" pitchFamily="2" charset="-78"/>
                  </a:rPr>
                  <a:t>­</a:t>
                </a:r>
                <a:r>
                  <a:rPr lang="fa-IR" sz="1400" dirty="0">
                    <a:cs typeface="2  Nazanin" pitchFamily="2" charset="-78"/>
                  </a:rPr>
                  <a:t>تر وادار کند. نام </a:t>
                </a:r>
                <a:r>
                  <a:rPr lang="en-US" sz="1200" i="1" dirty="0">
                    <a:cs typeface="2  Nazanin" pitchFamily="2" charset="-78"/>
                  </a:rPr>
                  <a:t>AI</a:t>
                </a:r>
                <a:r>
                  <a:rPr lang="fa-IR" sz="1200" dirty="0">
                    <a:cs typeface="2  Nazanin" pitchFamily="2" charset="-78"/>
                  </a:rPr>
                  <a:t> </a:t>
                </a:r>
                <a:r>
                  <a:rPr lang="fa-IR" sz="1400" dirty="0">
                    <a:cs typeface="2  Nazanin" pitchFamily="2" charset="-78"/>
                  </a:rPr>
                  <a:t>را جان مک</a:t>
                </a:r>
                <a:r>
                  <a:rPr lang="en-US" sz="1400" dirty="0">
                    <a:cs typeface="2  Nazanin" pitchFamily="2" charset="-78"/>
                  </a:rPr>
                  <a:t>­</a:t>
                </a:r>
                <a:r>
                  <a:rPr lang="fa-IR" sz="1400" dirty="0">
                    <a:cs typeface="2  Nazanin" pitchFamily="2" charset="-78"/>
                  </a:rPr>
                  <a:t>کارتی در دهه </a:t>
                </a:r>
                <a:r>
                  <a:rPr lang="fa-IR" sz="1400" dirty="0" smtClean="0">
                    <a:cs typeface="2  Nazanin" pitchFamily="2" charset="-78"/>
                  </a:rPr>
                  <a:t>1965 </a:t>
                </a:r>
                <a:r>
                  <a:rPr lang="fa-IR" sz="1400" dirty="0">
                    <a:cs typeface="2  Nazanin" pitchFamily="2" charset="-78"/>
                  </a:rPr>
                  <a:t>ابداع کرد. او طراح زبان </a:t>
                </a:r>
                <a:r>
                  <a:rPr lang="en-US" sz="1200" i="1" dirty="0">
                    <a:cs typeface="2  Nazanin" pitchFamily="2" charset="-78"/>
                  </a:rPr>
                  <a:t>LISP</a:t>
                </a:r>
                <a:r>
                  <a:rPr lang="fa-IR" sz="1200" dirty="0">
                    <a:cs typeface="2  Nazanin" pitchFamily="2" charset="-78"/>
                  </a:rPr>
                  <a:t> </a:t>
                </a:r>
                <a:r>
                  <a:rPr lang="fa-IR" sz="1400" dirty="0">
                    <a:cs typeface="2  Nazanin" pitchFamily="2" charset="-78"/>
                  </a:rPr>
                  <a:t>بود. </a:t>
                </a:r>
                <a:r>
                  <a:rPr lang="en-US" sz="1200" i="1" dirty="0">
                    <a:cs typeface="2  Nazanin" pitchFamily="2" charset="-78"/>
                  </a:rPr>
                  <a:t>AI</a:t>
                </a:r>
                <a:r>
                  <a:rPr lang="fa-IR" sz="1200" dirty="0">
                    <a:cs typeface="2  Nazanin" pitchFamily="2" charset="-78"/>
                  </a:rPr>
                  <a:t> </a:t>
                </a:r>
                <a:r>
                  <a:rPr lang="fa-IR" sz="1400" dirty="0">
                    <a:cs typeface="2  Nazanin" pitchFamily="2" charset="-78"/>
                  </a:rPr>
                  <a:t>فاصله­ی میان دانشمندان علوم رفتاری و دانشمندان رایانه را پر می­کند.</a:t>
                </a:r>
                <a:endParaRPr lang="en-US" sz="1400" dirty="0">
                  <a:cs typeface="2  Nazanin" pitchFamily="2" charset="-78"/>
                </a:endParaRPr>
              </a:p>
              <a:p>
                <a:pPr algn="r" rtl="1">
                  <a:lnSpc>
                    <a:spcPct val="150000"/>
                  </a:lnSpc>
                  <a:buFont typeface="Arial" pitchFamily="34" charset="0"/>
                  <a:buChar char="•"/>
                </a:pPr>
                <a:r>
                  <a:rPr lang="fa-IR" sz="1400" dirty="0">
                    <a:cs typeface="2  Nazanin" pitchFamily="2" charset="-78"/>
                  </a:rPr>
                  <a:t>چیزی که در مورد رایانه می­دانیم این است که مجموعه­ای است از </a:t>
                </a:r>
                <a:r>
                  <a:rPr lang="fa-IR" sz="1400" dirty="0" smtClean="0">
                    <a:cs typeface="2  Nazanin" pitchFamily="2" charset="-78"/>
                  </a:rPr>
                  <a:t>دستورات</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 </a:t>
                </a:r>
                <a:r>
                  <a:rPr lang="fa-IR" sz="1400" dirty="0">
                    <a:cs typeface="2  Nazanin" pitchFamily="2" charset="-78"/>
                  </a:rPr>
                  <a:t>نوشته شده به زبان برنامه­نویسی که همواره به طور دقیق اجرا می­شود</a:t>
                </a:r>
                <a:r>
                  <a:rPr lang="fa-IR" sz="1400" dirty="0" smtClean="0">
                    <a:cs typeface="2  Nazanin" pitchFamily="2" charset="-78"/>
                  </a:rPr>
                  <a:t>.</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بنابراین </a:t>
                </a:r>
                <a:r>
                  <a:rPr lang="fa-IR" sz="1400" dirty="0">
                    <a:cs typeface="2  Nazanin" pitchFamily="2" charset="-78"/>
                  </a:rPr>
                  <a:t>دانشمندان علوم انسانی، می­توانند نظریه­های خود را در مورد </a:t>
                </a:r>
                <a:r>
                  <a:rPr lang="fa-IR" sz="1400" dirty="0" smtClean="0">
                    <a:cs typeface="2  Nazanin" pitchFamily="2" charset="-78"/>
                  </a:rPr>
                  <a:t>رفتار</a:t>
                </a:r>
                <a:r>
                  <a:rPr lang="en-US" sz="1400" dirty="0" smtClean="0">
                    <a:cs typeface="2  Nazanin" pitchFamily="2" charset="-78"/>
                  </a:rPr>
                  <a:t/>
                </a:r>
                <a:br>
                  <a:rPr lang="en-US" sz="1400" dirty="0" smtClean="0">
                    <a:cs typeface="2  Nazanin" pitchFamily="2" charset="-78"/>
                  </a:rPr>
                </a:br>
                <a:r>
                  <a:rPr lang="fa-IR" sz="1400" dirty="0" smtClean="0">
                    <a:cs typeface="2  Nazanin" pitchFamily="2" charset="-78"/>
                  </a:rPr>
                  <a:t>بشر</a:t>
                </a:r>
                <a:r>
                  <a:rPr lang="fa-IR" sz="1400" dirty="0">
                    <a:cs typeface="2  Nazanin" pitchFamily="2" charset="-78"/>
                  </a:rPr>
                  <a:t>، </a:t>
                </a:r>
                <a:r>
                  <a:rPr lang="fa-IR" sz="1400" dirty="0" smtClean="0">
                    <a:cs typeface="2  Nazanin" pitchFamily="2" charset="-78"/>
                  </a:rPr>
                  <a:t>با </a:t>
                </a:r>
                <a:r>
                  <a:rPr lang="fa-IR" sz="1400" dirty="0">
                    <a:cs typeface="2  Nazanin" pitchFamily="2" charset="-78"/>
                  </a:rPr>
                  <a:t>تبدیل قوانین آنها به برنامه­های رایانه­ای محک بزنند.</a:t>
                </a:r>
                <a:endParaRPr lang="en-US" sz="1400" dirty="0">
                  <a:cs typeface="2  Nazanin" pitchFamily="2" charset="-78"/>
                </a:endParaRPr>
              </a:p>
              <a:p>
                <a:pPr algn="just" rtl="1">
                  <a:lnSpc>
                    <a:spcPct val="150000"/>
                  </a:lnSpc>
                  <a:buFont typeface="Arial" pitchFamily="34" charset="0"/>
                  <a:buChar char="•"/>
                </a:pPr>
                <a:endParaRPr lang="en-US" sz="1400" dirty="0">
                  <a:cs typeface="2  Nazanin" pitchFamily="2" charset="-78"/>
                </a:endParaRPr>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457200" y="1412776"/>
                <a:ext cx="8229600" cy="3886200"/>
              </a:xfrm>
              <a:blipFill rotWithShape="1">
                <a:blip r:embed="rId4"/>
                <a:stretch>
                  <a:fillRect l="-741"/>
                </a:stretch>
              </a:blipFill>
            </p:spPr>
            <p:txBody>
              <a:bodyPr/>
              <a:lstStyle/>
              <a:p>
                <a:r>
                  <a:rPr lang="en-US">
                    <a:noFill/>
                  </a:rPr>
                  <a:t> </a:t>
                </a:r>
              </a:p>
            </p:txBody>
          </p:sp>
        </mc:Fallback>
      </mc:AlternateContent>
      <p:sp>
        <p:nvSpPr>
          <p:cNvPr id="9"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3213074"/>
            <a:ext cx="8229600" cy="1296046"/>
          </a:xfrm>
        </p:spPr>
        <p:txBody>
          <a:bodyPr/>
          <a:lstStyle/>
          <a:p>
            <a:pPr algn="just" rtl="1" eaLnBrk="1" hangingPunct="1">
              <a:lnSpc>
                <a:spcPct val="150000"/>
              </a:lnSpc>
              <a:buFont typeface="Arial" charset="0"/>
              <a:buChar char="•"/>
            </a:pPr>
            <a:r>
              <a:rPr lang="fa-IR" sz="1400" dirty="0" smtClean="0">
                <a:cs typeface="2  Nazanin" pitchFamily="2" charset="-78"/>
              </a:rPr>
              <a:t>یکی از شاخه‌های وسیع و پرکاربرد هوش مصنوعی یادگیری ماشینی</a:t>
            </a:r>
            <a:r>
              <a:rPr lang="en-US" sz="900" dirty="0" smtClean="0">
                <a:cs typeface="2  Nazanin" pitchFamily="2" charset="-78"/>
              </a:rPr>
              <a:t>1</a:t>
            </a:r>
            <a:r>
              <a:rPr lang="fa-IR" sz="1100" dirty="0" smtClean="0">
                <a:cs typeface="2  Nazanin" pitchFamily="2" charset="-78"/>
              </a:rPr>
              <a:t> </a:t>
            </a:r>
            <a:r>
              <a:rPr lang="fa-IR" sz="1400" dirty="0" smtClean="0">
                <a:cs typeface="2  Nazanin" pitchFamily="2" charset="-78"/>
              </a:rPr>
              <a:t>است که به تنظیم و اکتشاف شیوه‌ها و الگوریتم‌هایی می‌پردازد که بر اساس آنها رایانه‌ها و </a:t>
            </a:r>
            <a:r>
              <a:rPr lang="fa-IR" sz="1400" dirty="0">
                <a:cs typeface="2  Nazanin" pitchFamily="2" charset="-78"/>
              </a:rPr>
              <a:t>سامانه‌ها توانایی یادگیری پیدا می‌کنند. یادگیری ماشین عبارت است از اینکه چگونه می</a:t>
            </a:r>
            <a:r>
              <a:rPr lang="en-US" sz="1400" dirty="0">
                <a:cs typeface="2  Nazanin" pitchFamily="2" charset="-78"/>
              </a:rPr>
              <a:t>­</a:t>
            </a:r>
            <a:r>
              <a:rPr lang="fa-IR" sz="1400" dirty="0">
                <a:cs typeface="2  Nazanin" pitchFamily="2" charset="-78"/>
              </a:rPr>
              <a:t>توان برنامه­ای نوشت که از طریق تجربه یادگیری کرده و عملکرد خود را بهتر کند. یادگیری ممکن است باعث تغییر در ساختار برنامه و یا داده­ها شود.</a:t>
            </a:r>
            <a:endParaRPr lang="en-US" sz="1400" dirty="0">
              <a:cs typeface="2  Nazanin" pitchFamily="2" charset="-78"/>
            </a:endParaRPr>
          </a:p>
          <a:p>
            <a:pPr algn="r" rtl="1" eaLnBrk="1" hangingPunct="1">
              <a:lnSpc>
                <a:spcPct val="150000"/>
              </a:lnSpc>
              <a:buFont typeface="Arial" charset="0"/>
              <a:buChar char="•"/>
            </a:pPr>
            <a:endParaRPr lang="en-US" sz="1400" dirty="0" smtClean="0">
              <a:cs typeface="2  Nazanin" pitchFamily="2" charset="-78"/>
            </a:endParaRPr>
          </a:p>
        </p:txBody>
      </p:sp>
      <p:sp>
        <p:nvSpPr>
          <p:cNvPr id="7171" name="Slide Number Placeholder 4"/>
          <p:cNvSpPr>
            <a:spLocks noGrp="1"/>
          </p:cNvSpPr>
          <p:nvPr>
            <p:ph type="sldNum" sz="quarter" idx="11"/>
          </p:nvPr>
        </p:nvSpPr>
        <p:spPr>
          <a:noFill/>
        </p:spPr>
        <p:txBody>
          <a:bodyP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eaLnBrk="1" hangingPunct="1"/>
            <a:fld id="{EEA5A145-2852-4CED-9AD2-1278A86CF968}" type="slidenum">
              <a:rPr lang="tr-TR" sz="1400" smtClean="0"/>
              <a:pPr eaLnBrk="1" hangingPunct="1"/>
              <a:t>4</a:t>
            </a:fld>
            <a:endParaRPr lang="tr-TR" sz="1400" smtClean="0"/>
          </a:p>
        </p:txBody>
      </p:sp>
      <p:cxnSp>
        <p:nvCxnSpPr>
          <p:cNvPr id="6" name="Straight Connector 5"/>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7173" name="Title 1"/>
          <p:cNvSpPr txBox="1">
            <a:spLocks/>
          </p:cNvSpPr>
          <p:nvPr/>
        </p:nvSpPr>
        <p:spPr bwMode="auto">
          <a:xfrm>
            <a:off x="457200" y="2564904"/>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eaLnBrk="1" hangingPunct="1"/>
            <a:r>
              <a:rPr lang="fa-IR" sz="2000" b="1" dirty="0">
                <a:solidFill>
                  <a:schemeClr val="bg2"/>
                </a:solidFill>
                <a:latin typeface="Lucida Bright" pitchFamily="18" charset="0"/>
                <a:cs typeface="2  Nazanin" pitchFamily="2" charset="-78"/>
              </a:rPr>
              <a:t>یادگیری ماشینی چیست؟</a:t>
            </a:r>
            <a:endParaRPr lang="en-US" sz="2000" b="1" dirty="0">
              <a:solidFill>
                <a:schemeClr val="bg2"/>
              </a:solidFill>
              <a:latin typeface="Lucida Bright" pitchFamily="18" charset="0"/>
              <a:cs typeface="2  Nazanin" pitchFamily="2" charset="-78"/>
            </a:endParaRPr>
          </a:p>
        </p:txBody>
      </p:sp>
      <p:sp>
        <p:nvSpPr>
          <p:cNvPr id="7" name="Footer Placeholder 3"/>
          <p:cNvSpPr>
            <a:spLocks noGrp="1"/>
          </p:cNvSpPr>
          <p:nvPr>
            <p:ph type="ftr" sz="quarter" idx="10"/>
          </p:nvPr>
        </p:nvSpPr>
        <p:spPr>
          <a:xfrm>
            <a:off x="539750" y="6402388"/>
            <a:ext cx="8135938" cy="287337"/>
          </a:xfrm>
        </p:spPr>
        <p:txBody>
          <a:bodyPr/>
          <a:lstStyle/>
          <a:p>
            <a:pPr>
              <a:defRPr/>
            </a:pPr>
            <a:r>
              <a:rPr lang="en-US" dirty="0"/>
              <a:t>1. </a:t>
            </a:r>
            <a:r>
              <a:rPr lang="tr-TR" dirty="0"/>
              <a:t>Machine Learning</a:t>
            </a:r>
            <a:endParaRPr lang="en-US" dirty="0"/>
          </a:p>
        </p:txBody>
      </p:sp>
      <p:sp>
        <p:nvSpPr>
          <p:cNvPr id="8" name="Content Placeholder 2"/>
          <p:cNvSpPr txBox="1">
            <a:spLocks/>
          </p:cNvSpPr>
          <p:nvPr/>
        </p:nvSpPr>
        <p:spPr bwMode="auto">
          <a:xfrm>
            <a:off x="457200" y="1412874"/>
            <a:ext cx="8229600" cy="129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r" rtl="1">
              <a:lnSpc>
                <a:spcPct val="150000"/>
              </a:lnSpc>
              <a:buFont typeface="Arial" pitchFamily="34" charset="0"/>
              <a:buChar char="•"/>
            </a:pPr>
            <a:r>
              <a:rPr lang="fa-IR" sz="1400" dirty="0">
                <a:cs typeface="2  Nazanin" pitchFamily="2" charset="-78"/>
              </a:rPr>
              <a:t>یادگیری عبارت است از بدست آوردن دانش و یا فهم آن از طریق مطالعه، آموزش و یا تجربه </a:t>
            </a:r>
            <a:endParaRPr lang="en-US" sz="1400" dirty="0">
              <a:cs typeface="2  Nazanin" pitchFamily="2" charset="-78"/>
            </a:endParaRPr>
          </a:p>
          <a:p>
            <a:pPr algn="r" rtl="1">
              <a:lnSpc>
                <a:spcPct val="150000"/>
              </a:lnSpc>
              <a:buFont typeface="Arial" pitchFamily="34" charset="0"/>
              <a:buChar char="•"/>
            </a:pPr>
            <a:r>
              <a:rPr lang="fa-IR" sz="1400" dirty="0">
                <a:cs typeface="2  Nazanin" pitchFamily="2" charset="-78"/>
              </a:rPr>
              <a:t>همچنین گفته شده است که یادگیری عبارت است از بهبود عملکرد از طریق تجربه</a:t>
            </a:r>
            <a:endParaRPr lang="en-US" sz="1400" dirty="0">
              <a:cs typeface="2  Nazanin" pitchFamily="2" charset="-78"/>
            </a:endParaRPr>
          </a:p>
        </p:txBody>
      </p:sp>
      <p:sp>
        <p:nvSpPr>
          <p:cNvPr id="9" name="Title 1"/>
          <p:cNvSpPr txBox="1">
            <a:spLocks/>
          </p:cNvSpPr>
          <p:nvPr/>
        </p:nvSpPr>
        <p:spPr bwMode="auto">
          <a:xfrm>
            <a:off x="457200" y="764704"/>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eaLnBrk="1" hangingPunct="1"/>
            <a:r>
              <a:rPr lang="fa-IR" sz="2000" b="1" dirty="0" smtClean="0">
                <a:solidFill>
                  <a:schemeClr val="bg2"/>
                </a:solidFill>
                <a:latin typeface="Lucida Bright" pitchFamily="18" charset="0"/>
                <a:cs typeface="2  Nazanin" pitchFamily="2" charset="-78"/>
              </a:rPr>
              <a:t>تعریف یادگیری</a:t>
            </a:r>
            <a:endParaRPr lang="en-US" sz="2000" b="1" dirty="0">
              <a:solidFill>
                <a:schemeClr val="bg2"/>
              </a:solidFill>
              <a:latin typeface="Lucida Bright" pitchFamily="18" charset="0"/>
              <a:cs typeface="2  Nazanin" pitchFamily="2" charset="-78"/>
            </a:endParaRPr>
          </a:p>
        </p:txBody>
      </p:sp>
      <p:pic>
        <p:nvPicPr>
          <p:cNvPr id="1026" name="Picture 2" descr="F:\farzaneh\projects\Machine learning\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997" y="629742"/>
            <a:ext cx="1905000" cy="24384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4484"/>
            <a:ext cx="8229600" cy="3886200"/>
          </a:xfrm>
        </p:spPr>
        <p:txBody>
          <a:bodyPr/>
          <a:lstStyle/>
          <a:p>
            <a:pPr lvl="0" algn="r" rtl="1">
              <a:lnSpc>
                <a:spcPct val="150000"/>
              </a:lnSpc>
              <a:buFont typeface="Arial" pitchFamily="34" charset="0"/>
              <a:buChar char="•"/>
            </a:pPr>
            <a:r>
              <a:rPr lang="fa-IR" sz="1400" b="1" dirty="0">
                <a:cs typeface="2  Nazanin" pitchFamily="2" charset="-78"/>
              </a:rPr>
              <a:t>یادگیری انسان چگونه است</a:t>
            </a:r>
            <a:r>
              <a:rPr lang="fa-IR" sz="1400" b="1" dirty="0" smtClean="0">
                <a:cs typeface="2  Nazanin" pitchFamily="2" charset="-78"/>
              </a:rPr>
              <a:t>؟</a:t>
            </a:r>
            <a:endParaRPr lang="fa-IR" sz="1400" dirty="0" smtClean="0">
              <a:cs typeface="2  Nazanin" pitchFamily="2" charset="-78"/>
            </a:endParaRPr>
          </a:p>
          <a:p>
            <a:pPr lvl="1" algn="r" rtl="1">
              <a:lnSpc>
                <a:spcPct val="150000"/>
              </a:lnSpc>
            </a:pPr>
            <a:r>
              <a:rPr lang="fa-IR" sz="1400" dirty="0">
                <a:cs typeface="2  Nazanin" pitchFamily="2" charset="-78"/>
              </a:rPr>
              <a:t>انسان از طریق تعامل با محیط بیرونی یاد می­گیرد.</a:t>
            </a:r>
            <a:endParaRPr lang="en-US" sz="1400" dirty="0">
              <a:cs typeface="2  Nazanin" pitchFamily="2" charset="-78"/>
            </a:endParaRPr>
          </a:p>
          <a:p>
            <a:pPr lvl="1" algn="r" rtl="1">
              <a:lnSpc>
                <a:spcPct val="150000"/>
              </a:lnSpc>
            </a:pPr>
            <a:r>
              <a:rPr lang="fa-IR" sz="1400" dirty="0">
                <a:cs typeface="2  Nazanin" pitchFamily="2" charset="-78"/>
              </a:rPr>
              <a:t>یک عامل باید وجود داشته باشد تا یاد­گیری را شروع کند</a:t>
            </a:r>
            <a:r>
              <a:rPr lang="fa-IR" sz="1400" dirty="0" smtClean="0">
                <a:cs typeface="2  Nazanin" pitchFamily="2" charset="-78"/>
              </a:rPr>
              <a:t>.</a:t>
            </a:r>
          </a:p>
          <a:p>
            <a:pPr lvl="0" algn="r" rtl="1">
              <a:lnSpc>
                <a:spcPct val="150000"/>
              </a:lnSpc>
              <a:buFont typeface="Arial" pitchFamily="34" charset="0"/>
              <a:buChar char="•"/>
            </a:pPr>
            <a:r>
              <a:rPr lang="fa-IR" sz="1400" b="1" dirty="0">
                <a:cs typeface="2  Nazanin" pitchFamily="2" charset="-78"/>
              </a:rPr>
              <a:t>یادگیری ماشین چگونه </a:t>
            </a:r>
            <a:r>
              <a:rPr lang="fa-IR" sz="1400" b="1" dirty="0" smtClean="0">
                <a:cs typeface="2  Nazanin" pitchFamily="2" charset="-78"/>
              </a:rPr>
              <a:t>است</a:t>
            </a:r>
            <a:r>
              <a:rPr lang="fa-IR" sz="1400" b="1" dirty="0">
                <a:cs typeface="2  Nazanin" pitchFamily="2" charset="-78"/>
              </a:rPr>
              <a:t>؟</a:t>
            </a:r>
            <a:endParaRPr lang="en-US" sz="1400" b="1" dirty="0">
              <a:cs typeface="2  Nazanin" pitchFamily="2" charset="-78"/>
            </a:endParaRPr>
          </a:p>
          <a:p>
            <a:pPr lvl="1" algn="r" rtl="1">
              <a:lnSpc>
                <a:spcPct val="150000"/>
              </a:lnSpc>
            </a:pPr>
            <a:r>
              <a:rPr lang="fa-IR" sz="1400" dirty="0">
                <a:cs typeface="2  Nazanin" pitchFamily="2" charset="-78"/>
              </a:rPr>
              <a:t>از طریق نوشتن برنامه می­توان به ماشین گفت که چه باید بکند.</a:t>
            </a:r>
            <a:endParaRPr lang="en-US" sz="1400" dirty="0">
              <a:cs typeface="2  Nazanin" pitchFamily="2" charset="-78"/>
            </a:endParaRPr>
          </a:p>
          <a:p>
            <a:pPr lvl="1" algn="r" rtl="1">
              <a:lnSpc>
                <a:spcPct val="150000"/>
              </a:lnSpc>
            </a:pPr>
            <a:r>
              <a:rPr lang="fa-IR" sz="1400" dirty="0">
                <a:cs typeface="2  Nazanin" pitchFamily="2" charset="-78"/>
              </a:rPr>
              <a:t>از طریق نمایش مثال­های متعدد می­توان ماشین را وادار به یادگیری نمود.</a:t>
            </a:r>
            <a:endParaRPr lang="en-US" sz="1400" dirty="0">
              <a:cs typeface="2  Nazanin" pitchFamily="2" charset="-78"/>
            </a:endParaRPr>
          </a:p>
          <a:p>
            <a:pPr lvl="1" algn="r" rtl="1">
              <a:lnSpc>
                <a:spcPct val="150000"/>
              </a:lnSpc>
            </a:pPr>
            <a:r>
              <a:rPr lang="fa-IR" sz="1400" dirty="0">
                <a:cs typeface="2  Nazanin" pitchFamily="2" charset="-78"/>
              </a:rPr>
              <a:t>ماشین می­تواند از طریق تجربه­ی محیط واقعی، یاد بگیرید.</a:t>
            </a:r>
            <a:endParaRPr lang="en-US" sz="1400" dirty="0">
              <a:cs typeface="2  Nazanin" pitchFamily="2" charset="-78"/>
            </a:endParaRPr>
          </a:p>
          <a:p>
            <a:pPr lvl="1" algn="r" rtl="1">
              <a:lnSpc>
                <a:spcPct val="150000"/>
              </a:lnSpc>
            </a:pPr>
            <a:r>
              <a:rPr lang="fa-IR" sz="1400" dirty="0">
                <a:cs typeface="2  Nazanin" pitchFamily="2" charset="-78"/>
              </a:rPr>
              <a:t>در حالتی­که مثال­ها مشخص نیستند و خبره ای وجود ندارد، ماشین می­تواند از </a:t>
            </a:r>
            <a:r>
              <a:rPr lang="fa-IR" sz="1400" dirty="0" smtClean="0">
                <a:cs typeface="2  Nazanin" pitchFamily="2" charset="-78"/>
              </a:rPr>
              <a:t>طریق</a:t>
            </a:r>
            <a:br>
              <a:rPr lang="fa-IR" sz="1400" dirty="0" smtClean="0">
                <a:cs typeface="2  Nazanin" pitchFamily="2" charset="-78"/>
              </a:rPr>
            </a:br>
            <a:r>
              <a:rPr lang="fa-IR" sz="1400" dirty="0" smtClean="0">
                <a:cs typeface="2  Nazanin" pitchFamily="2" charset="-78"/>
              </a:rPr>
              <a:t> </a:t>
            </a:r>
            <a:r>
              <a:rPr lang="fa-IR" sz="1400" dirty="0">
                <a:cs typeface="2  Nazanin" pitchFamily="2" charset="-78"/>
              </a:rPr>
              <a:t>مشاهده یادبگیرد</a:t>
            </a:r>
            <a:r>
              <a:rPr lang="fa-IR" sz="1400" dirty="0" smtClean="0">
                <a:cs typeface="2  Nazanin" pitchFamily="2" charset="-78"/>
              </a:rPr>
              <a:t>.</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5</a:t>
            </a:fld>
            <a:endParaRPr lang="tr-TR"/>
          </a:p>
        </p:txBody>
      </p:sp>
      <p:sp>
        <p:nvSpPr>
          <p:cNvPr id="6" name="Title 1"/>
          <p:cNvSpPr txBox="1">
            <a:spLocks/>
          </p:cNvSpPr>
          <p:nvPr/>
        </p:nvSpPr>
        <p:spPr bwMode="auto">
          <a:xfrm>
            <a:off x="457200" y="765175"/>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eaLnBrk="1" hangingPunct="1"/>
            <a:r>
              <a:rPr lang="fa-IR" sz="2000" b="1" dirty="0" smtClean="0">
                <a:solidFill>
                  <a:schemeClr val="bg2"/>
                </a:solidFill>
                <a:latin typeface="Lucida Bright" pitchFamily="18" charset="0"/>
                <a:cs typeface="2  Nazanin" pitchFamily="2" charset="-78"/>
              </a:rPr>
              <a:t>یادگیری انسان و ماشین</a:t>
            </a:r>
            <a:endParaRPr lang="en-US" sz="2000" b="1" dirty="0">
              <a:solidFill>
                <a:schemeClr val="bg2"/>
              </a:solidFill>
              <a:latin typeface="Lucida Bright" pitchFamily="18" charset="0"/>
              <a:cs typeface="2  Nazanin"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847" y="908720"/>
            <a:ext cx="2791009" cy="3764617"/>
          </a:xfrm>
          <a:prstGeom prst="rect">
            <a:avLst/>
          </a:prstGeom>
        </p:spPr>
      </p:pic>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9" name="Straight Connector 8"/>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9886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8864" y="1474150"/>
            <a:ext cx="5937936" cy="2530914"/>
          </a:xfrm>
        </p:spPr>
        <p:txBody>
          <a:bodyPr/>
          <a:lstStyle/>
          <a:p>
            <a:pPr algn="r" rtl="1">
              <a:lnSpc>
                <a:spcPct val="150000"/>
              </a:lnSpc>
              <a:buFont typeface="Arial" pitchFamily="34" charset="0"/>
              <a:buChar char="•"/>
            </a:pPr>
            <a:r>
              <a:rPr lang="ar-SA" sz="1400" b="1" dirty="0">
                <a:cs typeface="2  Nazanin" pitchFamily="2" charset="-78"/>
              </a:rPr>
              <a:t>چرا ماشین را برنامه­نویسی نکنیم؟</a:t>
            </a:r>
            <a:endParaRPr lang="en-US" sz="1400" dirty="0">
              <a:cs typeface="2  Nazanin" pitchFamily="2" charset="-78"/>
            </a:endParaRPr>
          </a:p>
          <a:p>
            <a:pPr lvl="1" algn="just" rtl="1">
              <a:lnSpc>
                <a:spcPct val="150000"/>
              </a:lnSpc>
              <a:buFont typeface="Arial" pitchFamily="34" charset="0"/>
              <a:buChar char="•"/>
            </a:pPr>
            <a:r>
              <a:rPr lang="ar-SA" sz="1400" dirty="0">
                <a:cs typeface="2  Nazanin" pitchFamily="2" charset="-78"/>
              </a:rPr>
              <a:t>بعضی کارها را بدرستی نمی­توان توصیف نمود. در صورتی­که ممکن است آنها را بتوان بصورت مثال­های (ورودی/خروجی) معین نمود. </a:t>
            </a:r>
            <a:endParaRPr lang="en-US" sz="1400" dirty="0">
              <a:cs typeface="2  Nazanin" pitchFamily="2" charset="-78"/>
            </a:endParaRPr>
          </a:p>
          <a:p>
            <a:pPr lvl="1" algn="just" rtl="1">
              <a:lnSpc>
                <a:spcPct val="150000"/>
              </a:lnSpc>
              <a:buFont typeface="Arial" pitchFamily="34" charset="0"/>
              <a:buChar char="•"/>
            </a:pPr>
            <a:r>
              <a:rPr lang="ar-SA" sz="1400" dirty="0">
                <a:cs typeface="2  Nazanin" pitchFamily="2" charset="-78"/>
              </a:rPr>
              <a:t>ممکن است در خیل عظیمی از داده، اطلاعات مهمی نهفته باشد که بشر قادر به تشخیص آن نباشد. (داده­کاوی)</a:t>
            </a:r>
            <a:endParaRPr lang="en-US" sz="1400" dirty="0">
              <a:cs typeface="2  Nazanin" pitchFamily="2" charset="-78"/>
            </a:endParaRPr>
          </a:p>
          <a:p>
            <a:pPr lvl="1" algn="just" rtl="1">
              <a:lnSpc>
                <a:spcPct val="150000"/>
              </a:lnSpc>
              <a:buFont typeface="Arial" pitchFamily="34" charset="0"/>
              <a:buChar char="•"/>
            </a:pPr>
            <a:r>
              <a:rPr lang="ar-SA" sz="1400" dirty="0" smtClean="0">
                <a:cs typeface="2  Nazanin" pitchFamily="2" charset="-78"/>
              </a:rPr>
              <a:t>ممکن </a:t>
            </a:r>
            <a:r>
              <a:rPr lang="ar-SA" sz="1400" dirty="0">
                <a:cs typeface="2  Nazanin" pitchFamily="2" charset="-78"/>
              </a:rPr>
              <a:t>است محیط در طول زمان تغییر کند. ماشین می­تواند با یادگیری این </a:t>
            </a:r>
            <a:r>
              <a:rPr lang="ar-SA" sz="1400" dirty="0" smtClean="0">
                <a:cs typeface="2  Nazanin" pitchFamily="2" charset="-78"/>
              </a:rPr>
              <a:t>تغییرات</a:t>
            </a:r>
            <a:r>
              <a:rPr lang="fa-IR" sz="1400" dirty="0" smtClean="0">
                <a:cs typeface="2  Nazanin" pitchFamily="2" charset="-78"/>
              </a:rPr>
              <a:t>،</a:t>
            </a:r>
            <a:r>
              <a:rPr lang="ar-SA" sz="1400" dirty="0" smtClean="0">
                <a:cs typeface="2  Nazanin" pitchFamily="2" charset="-78"/>
              </a:rPr>
              <a:t> </a:t>
            </a:r>
            <a:r>
              <a:rPr lang="ar-SA" sz="1400" dirty="0">
                <a:cs typeface="2  Nazanin" pitchFamily="2" charset="-78"/>
              </a:rPr>
              <a:t>خود را با آنها وفق دهد. </a:t>
            </a:r>
            <a:endParaRPr lang="en-US" sz="1400"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6</a:t>
            </a:fld>
            <a:endParaRPr lang="tr-TR"/>
          </a:p>
        </p:txBody>
      </p:sp>
      <p:sp>
        <p:nvSpPr>
          <p:cNvPr id="6" name="Title 1"/>
          <p:cNvSpPr txBox="1">
            <a:spLocks/>
          </p:cNvSpPr>
          <p:nvPr/>
        </p:nvSpPr>
        <p:spPr bwMode="auto">
          <a:xfrm>
            <a:off x="457200" y="765175"/>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eaLnBrk="1" hangingPunct="1"/>
            <a:r>
              <a:rPr lang="fa-IR" sz="2000" b="1" dirty="0" smtClean="0">
                <a:solidFill>
                  <a:schemeClr val="bg2"/>
                </a:solidFill>
                <a:latin typeface="Lucida Bright" pitchFamily="18" charset="0"/>
                <a:cs typeface="2  Nazanin" pitchFamily="2" charset="-78"/>
              </a:rPr>
              <a:t>چرا یادگیری؟</a:t>
            </a:r>
            <a:endParaRPr lang="en-US" sz="2000" b="1" dirty="0">
              <a:solidFill>
                <a:schemeClr val="bg2"/>
              </a:solidFill>
              <a:latin typeface="Lucida Bright" pitchFamily="18" charset="0"/>
              <a:cs typeface="2  Nazanin" pitchFamily="2" charset="-78"/>
            </a:endParaRPr>
          </a:p>
        </p:txBody>
      </p:sp>
      <p:sp>
        <p:nvSpPr>
          <p:cNvPr id="7"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cxnSp>
        <p:nvCxnSpPr>
          <p:cNvPr id="8" name="Straight Connector 7"/>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230" y="737566"/>
            <a:ext cx="2175634" cy="2979466"/>
          </a:xfrm>
          <a:prstGeom prst="rect">
            <a:avLst/>
          </a:prstGeom>
        </p:spPr>
      </p:pic>
      <p:sp>
        <p:nvSpPr>
          <p:cNvPr id="9" name="Content Placeholder 2"/>
          <p:cNvSpPr txBox="1">
            <a:spLocks/>
          </p:cNvSpPr>
          <p:nvPr/>
        </p:nvSpPr>
        <p:spPr bwMode="auto">
          <a:xfrm>
            <a:off x="539750" y="3933056"/>
            <a:ext cx="8147050" cy="2232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lvl="1" algn="just" rtl="1">
              <a:lnSpc>
                <a:spcPct val="150000"/>
              </a:lnSpc>
              <a:buFont typeface="Arial" pitchFamily="34" charset="0"/>
              <a:buChar char="•"/>
            </a:pPr>
            <a:r>
              <a:rPr lang="ar-SA" sz="1400" dirty="0" smtClean="0">
                <a:cs typeface="2  Nazanin" pitchFamily="2" charset="-78"/>
              </a:rPr>
              <a:t>در عمل، نوشتن برنامه ای برای تشخیص یک </a:t>
            </a:r>
            <a:r>
              <a:rPr lang="fa-IR" sz="1400" dirty="0" smtClean="0">
                <a:cs typeface="2  Nazanin" pitchFamily="2" charset="-78"/>
              </a:rPr>
              <a:t>مسئله </a:t>
            </a:r>
            <a:r>
              <a:rPr lang="ar-SA" sz="1400" dirty="0" smtClean="0">
                <a:cs typeface="2  Nazanin" pitchFamily="2" charset="-78"/>
              </a:rPr>
              <a:t>می­تواند کار مشکلی باشد. زیرا تعریف دقیقی برای آن وجود ندارد و حتی در صورت</a:t>
            </a:r>
            <a:r>
              <a:rPr lang="fa-IR" sz="1400" dirty="0" smtClean="0">
                <a:cs typeface="2  Nazanin" pitchFamily="2" charset="-78"/>
              </a:rPr>
              <a:t>ِ</a:t>
            </a:r>
            <a:r>
              <a:rPr lang="ar-SA" sz="1400" dirty="0" smtClean="0">
                <a:cs typeface="2  Nazanin" pitchFamily="2" charset="-78"/>
              </a:rPr>
              <a:t> وجود داشتن</a:t>
            </a:r>
            <a:r>
              <a:rPr lang="fa-IR" sz="1400" dirty="0" smtClean="0">
                <a:cs typeface="2  Nazanin" pitchFamily="2" charset="-78"/>
              </a:rPr>
              <a:t>ِ</a:t>
            </a:r>
            <a:r>
              <a:rPr lang="ar-SA" sz="1400" dirty="0" smtClean="0">
                <a:cs typeface="2  Nazanin" pitchFamily="2" charset="-78"/>
              </a:rPr>
              <a:t> تعریفی دقیق، نوشتن برنامه­ای بر اساس آن کار سختی است. در نتیجه به جای نوشتن یک برنامه با دست، مقدار زیادی نمونه صحیح و ا</a:t>
            </a:r>
            <a:r>
              <a:rPr lang="fa-IR" sz="1400" dirty="0" smtClean="0">
                <a:cs typeface="2  Nazanin" pitchFamily="2" charset="-78"/>
              </a:rPr>
              <a:t>ِ</a:t>
            </a:r>
            <a:r>
              <a:rPr lang="ar-SA" sz="1400" dirty="0" smtClean="0">
                <a:cs typeface="2  Nazanin" pitchFamily="2" charset="-78"/>
              </a:rPr>
              <a:t>عمال آن به یک الگوریتم یادگیری ماشین برنامه­ای تولید می­کنیم که کار مورد نظر را انجام دهد.</a:t>
            </a:r>
            <a:endParaRPr lang="en-US" sz="1400" dirty="0" smtClean="0">
              <a:cs typeface="2  Nazanin" pitchFamily="2" charset="-78"/>
            </a:endParaRPr>
          </a:p>
          <a:p>
            <a:pPr marL="457200" lvl="1" indent="0" algn="just" rtl="1">
              <a:lnSpc>
                <a:spcPct val="150000"/>
              </a:lnSpc>
              <a:buFont typeface="Wingdings" pitchFamily="2" charset="2"/>
              <a:buNone/>
            </a:pPr>
            <a:r>
              <a:rPr lang="ar-SA" sz="1400" dirty="0" smtClean="0">
                <a:cs typeface="2  Nazanin" pitchFamily="2" charset="-78"/>
              </a:rPr>
              <a:t>این برنامه با آنچه که قرار بود با دست نوشته شود، بسیار متفاوت خواهد بود. اگر این برنامه درست تهیه شده باشد می­تواند برای نمونه­هایی که تاکنون ندیده است نیز خروجی مورد نظر را تولید کند.</a:t>
            </a:r>
            <a:endParaRPr lang="en-US" sz="1400" dirty="0">
              <a:cs typeface="2  Nazanin" pitchFamily="2" charset="-78"/>
            </a:endParaRPr>
          </a:p>
        </p:txBody>
      </p:sp>
    </p:spTree>
    <p:extLst>
      <p:ext uri="{BB962C8B-B14F-4D97-AF65-F5344CB8AC3E}">
        <p14:creationId xmlns:p14="http://schemas.microsoft.com/office/powerpoint/2010/main" val="2171291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474151"/>
            <a:ext cx="5698976" cy="3886200"/>
          </a:xfrm>
        </p:spPr>
        <p:txBody>
          <a:bodyPr/>
          <a:lstStyle/>
          <a:p>
            <a:pPr algn="just" rtl="1">
              <a:lnSpc>
                <a:spcPct val="150000"/>
              </a:lnSpc>
              <a:buFont typeface="Arial" pitchFamily="34" charset="0"/>
              <a:buChar char="•"/>
            </a:pPr>
            <a:r>
              <a:rPr lang="ar-SA" sz="1400" dirty="0">
                <a:cs typeface="2  Nazanin" pitchFamily="2" charset="-78"/>
              </a:rPr>
              <a:t>هدف یادگیری ماشینی این است که کامپیوتر بتواند به تدریج و با افزایش داده‌ها بازدهی‌ بالاتری در وظیفه­ی مورد نظر پیدا کند. گستره­ی این وظیفه می‌تواند از تشخیص خودکار چهره با دیدن چند نمونه از چهره مورد نظر تا فراگیری شیوه گام ‌برداری برای </a:t>
            </a:r>
            <a:r>
              <a:rPr lang="ar-SA" sz="1400" dirty="0" smtClean="0">
                <a:cs typeface="2  Nazanin" pitchFamily="2" charset="-78"/>
              </a:rPr>
              <a:t>ربات­های </a:t>
            </a:r>
            <a:r>
              <a:rPr lang="ar-SA" sz="1400" dirty="0">
                <a:cs typeface="2  Nazanin" pitchFamily="2" charset="-78"/>
              </a:rPr>
              <a:t>دوپا با دریافت سیگنال پاداش و تنبیه باشد</a:t>
            </a:r>
            <a:r>
              <a:rPr lang="en-US" sz="1400" dirty="0">
                <a:cs typeface="2  Nazanin" pitchFamily="2" charset="-78"/>
              </a:rPr>
              <a:t>.</a:t>
            </a:r>
          </a:p>
          <a:p>
            <a:pPr lvl="0" algn="r" rtl="1">
              <a:lnSpc>
                <a:spcPct val="150000"/>
              </a:lnSpc>
              <a:buFont typeface="Arial" pitchFamily="34" charset="0"/>
              <a:buChar char="•"/>
            </a:pPr>
            <a:r>
              <a:rPr lang="fa-IR" sz="1400" dirty="0" smtClean="0">
                <a:cs typeface="2  Nazanin" pitchFamily="2" charset="-78"/>
              </a:rPr>
              <a:t>کنترل ربات­ها</a:t>
            </a:r>
            <a:endParaRPr lang="en-US" sz="1400" dirty="0">
              <a:cs typeface="2  Nazanin" pitchFamily="2" charset="-78"/>
            </a:endParaRPr>
          </a:p>
          <a:p>
            <a:pPr lvl="0" algn="r" rtl="1">
              <a:lnSpc>
                <a:spcPct val="150000"/>
              </a:lnSpc>
              <a:buFont typeface="Arial" pitchFamily="34" charset="0"/>
              <a:buChar char="•"/>
            </a:pPr>
            <a:r>
              <a:rPr lang="fa-IR" sz="1400" dirty="0" smtClean="0">
                <a:cs typeface="2  Nazanin" pitchFamily="2" charset="-78"/>
              </a:rPr>
              <a:t>داده­کاوی</a:t>
            </a:r>
            <a:r>
              <a:rPr lang="en-US" sz="900" dirty="0" smtClean="0">
                <a:cs typeface="2  Nazanin" pitchFamily="2" charset="-78"/>
              </a:rPr>
              <a:t>1</a:t>
            </a:r>
            <a:endParaRPr lang="en-US" sz="1400" dirty="0">
              <a:cs typeface="2  Nazanin" pitchFamily="2" charset="-78"/>
            </a:endParaRPr>
          </a:p>
          <a:p>
            <a:pPr lvl="0" algn="r" rtl="1">
              <a:lnSpc>
                <a:spcPct val="150000"/>
              </a:lnSpc>
              <a:buFont typeface="Arial" pitchFamily="34" charset="0"/>
              <a:buChar char="•"/>
            </a:pPr>
            <a:r>
              <a:rPr lang="fa-IR" sz="1400" dirty="0">
                <a:cs typeface="2  Nazanin" pitchFamily="2" charset="-78"/>
              </a:rPr>
              <a:t>تشخیص </a:t>
            </a:r>
            <a:r>
              <a:rPr lang="fa-IR" sz="1400" dirty="0" smtClean="0">
                <a:cs typeface="2  Nazanin" pitchFamily="2" charset="-78"/>
              </a:rPr>
              <a:t>گفتار</a:t>
            </a:r>
            <a:r>
              <a:rPr lang="en-US" sz="900" dirty="0" smtClean="0">
                <a:cs typeface="2  Nazanin" pitchFamily="2" charset="-78"/>
              </a:rPr>
              <a:t>2</a:t>
            </a:r>
            <a:endParaRPr lang="en-US" sz="900" dirty="0">
              <a:cs typeface="2  Nazanin" pitchFamily="2" charset="-78"/>
            </a:endParaRPr>
          </a:p>
          <a:p>
            <a:pPr lvl="0" algn="r" rtl="1">
              <a:lnSpc>
                <a:spcPct val="150000"/>
              </a:lnSpc>
              <a:buFont typeface="Arial" pitchFamily="34" charset="0"/>
              <a:buChar char="•"/>
            </a:pPr>
            <a:r>
              <a:rPr lang="fa-IR" sz="1400" dirty="0">
                <a:cs typeface="2  Nazanin" pitchFamily="2" charset="-78"/>
              </a:rPr>
              <a:t>شناسایی </a:t>
            </a:r>
            <a:r>
              <a:rPr lang="fa-IR" sz="1400" dirty="0" smtClean="0">
                <a:cs typeface="2  Nazanin" pitchFamily="2" charset="-78"/>
              </a:rPr>
              <a:t>متن</a:t>
            </a:r>
            <a:r>
              <a:rPr lang="en-US" sz="900" dirty="0" smtClean="0">
                <a:cs typeface="2  Nazanin" pitchFamily="2" charset="-78"/>
              </a:rPr>
              <a:t>3</a:t>
            </a:r>
            <a:endParaRPr lang="en-US" sz="900" dirty="0">
              <a:cs typeface="2  Nazanin" pitchFamily="2" charset="-78"/>
            </a:endParaRPr>
          </a:p>
          <a:p>
            <a:pPr lvl="0" algn="r" rtl="1">
              <a:lnSpc>
                <a:spcPct val="150000"/>
              </a:lnSpc>
              <a:buFont typeface="Arial" pitchFamily="34" charset="0"/>
              <a:buChar char="•"/>
            </a:pPr>
            <a:r>
              <a:rPr lang="fa-IR" sz="1400" dirty="0">
                <a:cs typeface="2  Nazanin" pitchFamily="2" charset="-78"/>
              </a:rPr>
              <a:t>پردازش داده­های اینترنتی</a:t>
            </a:r>
            <a:endParaRPr lang="en-US" sz="1400" dirty="0">
              <a:cs typeface="2  Nazanin" pitchFamily="2" charset="-78"/>
            </a:endParaRPr>
          </a:p>
          <a:p>
            <a:pPr lvl="0" algn="r" rtl="1">
              <a:lnSpc>
                <a:spcPct val="150000"/>
              </a:lnSpc>
              <a:buFont typeface="Arial" pitchFamily="34" charset="0"/>
              <a:buChar char="•"/>
            </a:pPr>
            <a:r>
              <a:rPr lang="en-US" sz="1400" i="1" dirty="0" smtClean="0">
                <a:latin typeface="Cambria Math" pitchFamily="18" charset="0"/>
                <a:ea typeface="Cambria Math" pitchFamily="18" charset="0"/>
                <a:cs typeface="2  Nazanin" pitchFamily="2" charset="-78"/>
              </a:rPr>
              <a:t>Bioinformatics</a:t>
            </a:r>
            <a:endParaRPr lang="en-US" sz="1400" i="1" dirty="0">
              <a:latin typeface="Cambria Math" pitchFamily="18" charset="0"/>
              <a:ea typeface="Cambria Math" pitchFamily="18" charset="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7</a:t>
            </a:fld>
            <a:endParaRPr lang="tr-TR"/>
          </a:p>
        </p:txBody>
      </p:sp>
      <p:sp>
        <p:nvSpPr>
          <p:cNvPr id="6" name="Title 1"/>
          <p:cNvSpPr txBox="1">
            <a:spLocks/>
          </p:cNvSpPr>
          <p:nvPr/>
        </p:nvSpPr>
        <p:spPr bwMode="auto">
          <a:xfrm>
            <a:off x="457200" y="765175"/>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اهداف، انگیزه ها و برخی </a:t>
            </a:r>
            <a:r>
              <a:rPr lang="fa-IR" sz="2000" b="1" dirty="0">
                <a:solidFill>
                  <a:schemeClr val="bg2"/>
                </a:solidFill>
                <a:latin typeface="Lucida Bright" pitchFamily="18" charset="0"/>
                <a:cs typeface="2  Nazanin" pitchFamily="2" charset="-78"/>
              </a:rPr>
              <a:t>از کاربردهای یادگیری ماشین</a:t>
            </a:r>
            <a:endParaRPr lang="en-US" sz="2000" b="1" dirty="0">
              <a:solidFill>
                <a:schemeClr val="bg2"/>
              </a:solidFill>
              <a:latin typeface="Lucida Bright" pitchFamily="18" charset="0"/>
              <a:cs typeface="2  Nazanin"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980728"/>
            <a:ext cx="2160240" cy="270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dirty="0"/>
              <a:t>1. </a:t>
            </a:r>
            <a:r>
              <a:rPr lang="tr-TR" dirty="0"/>
              <a:t>Data </a:t>
            </a:r>
            <a:r>
              <a:rPr lang="tr-TR" dirty="0" smtClean="0"/>
              <a:t>Mining</a:t>
            </a:r>
            <a:r>
              <a:rPr lang="en-US" dirty="0"/>
              <a:t>		2. Speech </a:t>
            </a:r>
            <a:r>
              <a:rPr lang="en-US" dirty="0" smtClean="0"/>
              <a:t>recognition</a:t>
            </a:r>
            <a:r>
              <a:rPr lang="en-US" dirty="0"/>
              <a:t>	</a:t>
            </a:r>
            <a:r>
              <a:rPr lang="en-US" dirty="0" smtClean="0"/>
              <a:t>      3.Text </a:t>
            </a:r>
            <a:r>
              <a:rPr lang="en-US" dirty="0"/>
              <a:t>Recognition</a:t>
            </a:r>
          </a:p>
        </p:txBody>
      </p:sp>
      <p:sp>
        <p:nvSpPr>
          <p:cNvPr id="9"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3928" y="2852936"/>
            <a:ext cx="1863096" cy="2783510"/>
          </a:xfrm>
          <a:prstGeom prst="rect">
            <a:avLst/>
          </a:prstGeom>
        </p:spPr>
      </p:pic>
    </p:spTree>
    <p:extLst>
      <p:ext uri="{BB962C8B-B14F-4D97-AF65-F5344CB8AC3E}">
        <p14:creationId xmlns:p14="http://schemas.microsoft.com/office/powerpoint/2010/main" val="7009811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040560"/>
          </a:xfrm>
        </p:spPr>
        <p:txBody>
          <a:bodyPr/>
          <a:lstStyle/>
          <a:p>
            <a:pPr algn="just" rtl="1">
              <a:lnSpc>
                <a:spcPct val="150000"/>
              </a:lnSpc>
              <a:buFont typeface="Arial" pitchFamily="34" charset="0"/>
              <a:buChar char="•"/>
            </a:pPr>
            <a:r>
              <a:rPr lang="fa-IR" sz="1400" dirty="0">
                <a:cs typeface="2  Nazanin" pitchFamily="2" charset="-78"/>
              </a:rPr>
              <a:t>هوش مصنوعی، شاخه ای از علم کامپیوتر است و در واقع تلفیقی از چهار فناوری و گرایش مطرح؛ یعنی سیستم های خبره، شبکه های عصبی، الگوریتم تکاملی </a:t>
            </a:r>
            <a:r>
              <a:rPr lang="fa-IR" sz="1400" dirty="0" smtClean="0">
                <a:cs typeface="2  Nazanin" pitchFamily="2" charset="-78"/>
              </a:rPr>
              <a:t>و سیستم </a:t>
            </a:r>
            <a:r>
              <a:rPr lang="fa-IR" sz="1400" dirty="0">
                <a:cs typeface="2  Nazanin" pitchFamily="2" charset="-78"/>
              </a:rPr>
              <a:t>های استدلال </a:t>
            </a:r>
            <a:r>
              <a:rPr lang="fa-IR" sz="1400" dirty="0" smtClean="0">
                <a:cs typeface="2  Nazanin" pitchFamily="2" charset="-78"/>
              </a:rPr>
              <a:t>فازی؛ </a:t>
            </a:r>
            <a:r>
              <a:rPr lang="fa-IR" sz="1400" dirty="0">
                <a:cs typeface="2  Nazanin" pitchFamily="2" charset="-78"/>
              </a:rPr>
              <a:t>که یادگیری ماشینی از این روش ها برای هوشمندی استفاده می کند.</a:t>
            </a:r>
            <a:endParaRPr lang="en-US" sz="1400" dirty="0">
              <a:cs typeface="2  Nazanin" pitchFamily="2" charset="-78"/>
            </a:endParaRPr>
          </a:p>
          <a:p>
            <a:pPr lvl="2" algn="r" rtl="1">
              <a:lnSpc>
                <a:spcPct val="150000"/>
              </a:lnSpc>
              <a:buClr>
                <a:schemeClr val="bg2">
                  <a:lumMod val="75000"/>
                </a:schemeClr>
              </a:buClr>
              <a:buSzPct val="90000"/>
              <a:buFont typeface="+mj-lt"/>
              <a:buAutoNum type="arabicPeriod"/>
            </a:pPr>
            <a:r>
              <a:rPr lang="ar-SA" sz="1400" dirty="0" smtClean="0">
                <a:ea typeface="+mn-ea"/>
                <a:cs typeface="2  Nazanin" pitchFamily="2" charset="-78"/>
              </a:rPr>
              <a:t>برنامه­ريزی </a:t>
            </a:r>
            <a:r>
              <a:rPr lang="ar-SA" sz="1400" dirty="0">
                <a:ea typeface="+mn-ea"/>
                <a:cs typeface="2  Nazanin" pitchFamily="2" charset="-78"/>
              </a:rPr>
              <a:t>يک </a:t>
            </a:r>
            <a:r>
              <a:rPr lang="ar-SA" sz="1400" dirty="0" smtClean="0">
                <a:ea typeface="+mn-ea"/>
                <a:cs typeface="2  Nazanin" pitchFamily="2" charset="-78"/>
              </a:rPr>
              <a:t>سي</a:t>
            </a:r>
            <a:r>
              <a:rPr lang="fa-IR" sz="1400" dirty="0" smtClean="0">
                <a:ea typeface="+mn-ea"/>
                <a:cs typeface="2  Nazanin" pitchFamily="2" charset="-78"/>
              </a:rPr>
              <a:t>ست</a:t>
            </a:r>
            <a:r>
              <a:rPr lang="ar-SA" sz="1400" dirty="0" smtClean="0">
                <a:ea typeface="+mn-ea"/>
                <a:cs typeface="2  Nazanin" pitchFamily="2" charset="-78"/>
              </a:rPr>
              <a:t>م </a:t>
            </a:r>
            <a:r>
              <a:rPr lang="ar-SA" sz="1400" dirty="0">
                <a:ea typeface="+mn-ea"/>
                <a:cs typeface="2  Nazanin" pitchFamily="2" charset="-78"/>
              </a:rPr>
              <a:t>خبره (روش از بالا به پايين)</a:t>
            </a:r>
            <a:endParaRPr lang="en-US" sz="1400" dirty="0">
              <a:ea typeface="+mn-ea"/>
              <a:cs typeface="2  Nazanin" pitchFamily="2" charset="-78"/>
            </a:endParaRPr>
          </a:p>
          <a:p>
            <a:pPr lvl="2" algn="r" rtl="1">
              <a:lnSpc>
                <a:spcPct val="150000"/>
              </a:lnSpc>
              <a:buClr>
                <a:schemeClr val="bg2">
                  <a:lumMod val="75000"/>
                </a:schemeClr>
              </a:buClr>
              <a:buSzPct val="90000"/>
              <a:buFont typeface="+mj-lt"/>
              <a:buAutoNum type="arabicPeriod"/>
            </a:pPr>
            <a:r>
              <a:rPr lang="ar-SA" sz="1400" dirty="0">
                <a:ea typeface="+mn-ea"/>
                <a:cs typeface="2  Nazanin" pitchFamily="2" charset="-78"/>
              </a:rPr>
              <a:t>سيستم­های عصبی يا سيستم­های مبنی بر رفتار. (روش از پايين به بال</a:t>
            </a:r>
            <a:r>
              <a:rPr lang="fa-IR" sz="1400" dirty="0">
                <a:ea typeface="+mn-ea"/>
                <a:cs typeface="2  Nazanin" pitchFamily="2" charset="-78"/>
              </a:rPr>
              <a:t>ا</a:t>
            </a:r>
            <a:r>
              <a:rPr lang="fa-IR" sz="1400" dirty="0" smtClean="0">
                <a:ea typeface="+mn-ea"/>
                <a:cs typeface="2  Nazanin" pitchFamily="2" charset="-78"/>
              </a:rPr>
              <a:t>)</a:t>
            </a:r>
          </a:p>
          <a:p>
            <a:pPr lvl="2" algn="r" rtl="1">
              <a:lnSpc>
                <a:spcPct val="150000"/>
              </a:lnSpc>
              <a:buClr>
                <a:schemeClr val="bg2">
                  <a:lumMod val="75000"/>
                </a:schemeClr>
              </a:buClr>
              <a:buSzPct val="90000"/>
              <a:buFont typeface="+mj-lt"/>
              <a:buAutoNum type="arabicPeriod"/>
            </a:pPr>
            <a:r>
              <a:rPr lang="fa-IR" sz="1400" dirty="0">
                <a:cs typeface="2  Nazanin" pitchFamily="2" charset="-78"/>
              </a:rPr>
              <a:t>الگوریتم </a:t>
            </a:r>
            <a:r>
              <a:rPr lang="fa-IR" sz="1400" dirty="0" smtClean="0">
                <a:cs typeface="2  Nazanin" pitchFamily="2" charset="-78"/>
              </a:rPr>
              <a:t>تکاملی</a:t>
            </a:r>
            <a:r>
              <a:rPr lang="en-US" sz="900" dirty="0" smtClean="0">
                <a:cs typeface="2  Nazanin" pitchFamily="2" charset="-78"/>
              </a:rPr>
              <a:t>1</a:t>
            </a:r>
            <a:r>
              <a:rPr lang="fa-IR" sz="1400" dirty="0" smtClean="0">
                <a:cs typeface="2  Nazanin" pitchFamily="2" charset="-78"/>
              </a:rPr>
              <a:t> </a:t>
            </a:r>
            <a:r>
              <a:rPr lang="fa-IR" sz="1400" dirty="0">
                <a:cs typeface="2  Nazanin" pitchFamily="2" charset="-78"/>
              </a:rPr>
              <a:t>(الگوریتم ژنتیک)</a:t>
            </a:r>
          </a:p>
          <a:p>
            <a:pPr lvl="2" algn="r" rtl="1">
              <a:lnSpc>
                <a:spcPct val="150000"/>
              </a:lnSpc>
              <a:buClr>
                <a:schemeClr val="bg2">
                  <a:lumMod val="75000"/>
                </a:schemeClr>
              </a:buClr>
              <a:buSzPct val="90000"/>
              <a:buFont typeface="+mj-lt"/>
              <a:buAutoNum type="arabicPeriod"/>
            </a:pPr>
            <a:r>
              <a:rPr lang="fa-IR" sz="1400" dirty="0" smtClean="0">
                <a:cs typeface="2  Nazanin" pitchFamily="2" charset="-78"/>
              </a:rPr>
              <a:t>سیستم </a:t>
            </a:r>
            <a:r>
              <a:rPr lang="fa-IR" sz="1400" dirty="0">
                <a:cs typeface="2  Nazanin" pitchFamily="2" charset="-78"/>
              </a:rPr>
              <a:t>های استدلال </a:t>
            </a:r>
            <a:r>
              <a:rPr lang="fa-IR" sz="1400" dirty="0" smtClean="0">
                <a:cs typeface="2  Nazanin" pitchFamily="2" charset="-78"/>
              </a:rPr>
              <a:t>فازی</a:t>
            </a:r>
            <a:r>
              <a:rPr lang="en-US" sz="900" dirty="0" smtClean="0">
                <a:cs typeface="2  Nazanin" pitchFamily="2" charset="-78"/>
              </a:rPr>
              <a:t>2</a:t>
            </a:r>
            <a:endParaRPr lang="fa-IR" sz="900" dirty="0" smtClean="0">
              <a:cs typeface="2  Nazanin" pitchFamily="2" charset="-78"/>
            </a:endParaRPr>
          </a:p>
          <a:p>
            <a:pPr marL="514350" lvl="1" indent="0" algn="r" rtl="1">
              <a:lnSpc>
                <a:spcPct val="150000"/>
              </a:lnSpc>
              <a:buClr>
                <a:schemeClr val="bg2">
                  <a:lumMod val="75000"/>
                </a:schemeClr>
              </a:buClr>
              <a:buSzPct val="90000"/>
              <a:buNone/>
            </a:pPr>
            <a:r>
              <a:rPr lang="fa-IR" sz="1400" dirty="0" smtClean="0">
                <a:ea typeface="+mn-ea"/>
                <a:cs typeface="2  Nazanin" pitchFamily="2" charset="-78"/>
              </a:rPr>
              <a:t>سیستم خبره برگرفته از قوانینی برای هدایت ربات</a:t>
            </a:r>
          </a:p>
          <a:p>
            <a:pPr marL="514350" lvl="1" indent="0" algn="r" rtl="1">
              <a:lnSpc>
                <a:spcPct val="150000"/>
              </a:lnSpc>
              <a:buClr>
                <a:schemeClr val="bg2">
                  <a:lumMod val="75000"/>
                </a:schemeClr>
              </a:buClr>
              <a:buSzPct val="90000"/>
              <a:buNone/>
            </a:pPr>
            <a:r>
              <a:rPr lang="ar-SA" sz="1400" dirty="0" smtClean="0">
                <a:ea typeface="+mn-ea"/>
                <a:cs typeface="2  Nazanin" pitchFamily="2" charset="-78"/>
              </a:rPr>
              <a:t>شبکه </a:t>
            </a:r>
            <a:r>
              <a:rPr lang="ar-SA" sz="1400" dirty="0">
                <a:ea typeface="+mn-ea"/>
                <a:cs typeface="2  Nazanin" pitchFamily="2" charset="-78"/>
              </a:rPr>
              <a:t>های عصبی، تقلیدی از سیستم فیزیکی و عصبی انسان </a:t>
            </a:r>
            <a:r>
              <a:rPr lang="ar-SA" sz="1400" dirty="0" smtClean="0">
                <a:ea typeface="+mn-ea"/>
                <a:cs typeface="2  Nazanin" pitchFamily="2" charset="-78"/>
              </a:rPr>
              <a:t>است.</a:t>
            </a:r>
            <a:endParaRPr lang="fa-IR" sz="1400" dirty="0" smtClean="0">
              <a:ea typeface="+mn-ea"/>
              <a:cs typeface="2  Nazanin" pitchFamily="2" charset="-78"/>
            </a:endParaRPr>
          </a:p>
          <a:p>
            <a:pPr marL="514350" lvl="1" indent="0" algn="r" rtl="1">
              <a:lnSpc>
                <a:spcPct val="150000"/>
              </a:lnSpc>
              <a:buClr>
                <a:schemeClr val="bg2">
                  <a:lumMod val="75000"/>
                </a:schemeClr>
              </a:buClr>
              <a:buSzPct val="90000"/>
              <a:buNone/>
            </a:pPr>
            <a:r>
              <a:rPr lang="ar-SA" sz="1400" dirty="0" smtClean="0">
                <a:ea typeface="+mn-ea"/>
                <a:cs typeface="2  Nazanin" pitchFamily="2" charset="-78"/>
              </a:rPr>
              <a:t>سیستم </a:t>
            </a:r>
            <a:r>
              <a:rPr lang="ar-SA" sz="1400" dirty="0">
                <a:ea typeface="+mn-ea"/>
                <a:cs typeface="2  Nazanin" pitchFamily="2" charset="-78"/>
              </a:rPr>
              <a:t>فازی، الگویی از </a:t>
            </a:r>
            <a:r>
              <a:rPr lang="ar-SA" sz="1400" dirty="0" smtClean="0">
                <a:ea typeface="+mn-ea"/>
                <a:cs typeface="2  Nazanin" pitchFamily="2" charset="-78"/>
              </a:rPr>
              <a:t>تفکر</a:t>
            </a:r>
            <a:endParaRPr lang="fa-IR" sz="1400" dirty="0" smtClean="0">
              <a:ea typeface="+mn-ea"/>
              <a:cs typeface="2  Nazanin" pitchFamily="2" charset="-78"/>
            </a:endParaRPr>
          </a:p>
          <a:p>
            <a:pPr marL="514350" lvl="1" indent="0" algn="r" rtl="1">
              <a:lnSpc>
                <a:spcPct val="150000"/>
              </a:lnSpc>
              <a:buClr>
                <a:schemeClr val="bg2">
                  <a:lumMod val="75000"/>
                </a:schemeClr>
              </a:buClr>
              <a:buSzPct val="90000"/>
              <a:buNone/>
            </a:pPr>
            <a:r>
              <a:rPr lang="ar-SA" sz="1400" dirty="0" smtClean="0">
                <a:ea typeface="+mn-ea"/>
                <a:cs typeface="2  Nazanin" pitchFamily="2" charset="-78"/>
              </a:rPr>
              <a:t>و </a:t>
            </a:r>
            <a:r>
              <a:rPr lang="ar-SA" sz="1400" dirty="0">
                <a:ea typeface="+mn-ea"/>
                <a:cs typeface="2  Nazanin" pitchFamily="2" charset="-78"/>
              </a:rPr>
              <a:t>الگوریتم های تکاملی، برداشتی از نحوه بقا و انطباق موجودات با </a:t>
            </a:r>
            <a:r>
              <a:rPr lang="ar-SA" sz="1400" dirty="0" smtClean="0">
                <a:ea typeface="+mn-ea"/>
                <a:cs typeface="2  Nazanin" pitchFamily="2" charset="-78"/>
              </a:rPr>
              <a:t>طبیعت</a:t>
            </a:r>
            <a:r>
              <a:rPr lang="fa-IR" sz="1400" dirty="0" smtClean="0">
                <a:ea typeface="+mn-ea"/>
                <a:cs typeface="2  Nazanin" pitchFamily="2" charset="-78"/>
              </a:rPr>
              <a:t> (نظریه ی داروینی)</a:t>
            </a:r>
            <a:r>
              <a:rPr lang="ar-SA" sz="1400" dirty="0" smtClean="0">
                <a:ea typeface="+mn-ea"/>
                <a:cs typeface="2  Nazanin" pitchFamily="2" charset="-78"/>
              </a:rPr>
              <a:t> </a:t>
            </a:r>
            <a:r>
              <a:rPr lang="ar-SA" sz="1400" dirty="0">
                <a:ea typeface="+mn-ea"/>
                <a:cs typeface="2  Nazanin" pitchFamily="2" charset="-78"/>
              </a:rPr>
              <a:t>است</a:t>
            </a:r>
            <a:r>
              <a:rPr lang="en-US" sz="1400" dirty="0">
                <a:ea typeface="+mn-ea"/>
                <a:cs typeface="2  Nazanin" pitchFamily="2" charset="-78"/>
              </a:rPr>
              <a:t>.</a:t>
            </a: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8</a:t>
            </a:fld>
            <a:endParaRPr lang="tr-TR"/>
          </a:p>
        </p:txBody>
      </p:sp>
      <p:sp>
        <p:nvSpPr>
          <p:cNvPr id="6" name="Title 1"/>
          <p:cNvSpPr txBox="1">
            <a:spLocks/>
          </p:cNvSpPr>
          <p:nvPr/>
        </p:nvSpPr>
        <p:spPr bwMode="auto">
          <a:xfrm>
            <a:off x="457200" y="620688"/>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روش های ایجاد هوش در یادگیری ماشین</a:t>
            </a:r>
            <a:endParaRPr lang="en-US" sz="2000" b="1" dirty="0">
              <a:solidFill>
                <a:schemeClr val="bg2"/>
              </a:solidFill>
              <a:latin typeface="Lucida Bright" pitchFamily="18" charset="0"/>
              <a:cs typeface="2  Nazanin" pitchFamily="2" charset="-78"/>
            </a:endParaRPr>
          </a:p>
        </p:txBody>
      </p:sp>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dirty="0"/>
              <a:t>1. Evolutionary </a:t>
            </a:r>
            <a:r>
              <a:rPr lang="en-US" dirty="0" smtClean="0"/>
              <a:t>Algorithms		2</a:t>
            </a:r>
            <a:r>
              <a:rPr lang="en-US" dirty="0"/>
              <a:t>. Fuzzy reasoning</a:t>
            </a:r>
          </a:p>
        </p:txBody>
      </p:sp>
      <p:sp>
        <p:nvSpPr>
          <p:cNvPr id="10"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4365104"/>
            <a:ext cx="2088232" cy="164956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092747"/>
            <a:ext cx="3154429" cy="2088232"/>
          </a:xfrm>
          <a:prstGeom prst="rect">
            <a:avLst/>
          </a:prstGeom>
        </p:spPr>
      </p:pic>
    </p:spTree>
    <p:extLst>
      <p:ext uri="{BB962C8B-B14F-4D97-AF65-F5344CB8AC3E}">
        <p14:creationId xmlns:p14="http://schemas.microsoft.com/office/powerpoint/2010/main" val="555916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536504"/>
          </a:xfrm>
        </p:spPr>
        <p:txBody>
          <a:bodyPr/>
          <a:lstStyle/>
          <a:p>
            <a:pPr marL="57150" indent="0" algn="just" rtl="1">
              <a:lnSpc>
                <a:spcPct val="150000"/>
              </a:lnSpc>
              <a:buNone/>
            </a:pPr>
            <a:r>
              <a:rPr lang="fa-IR" sz="1400" dirty="0" smtClean="0">
                <a:cs typeface="2  Nazanin" pitchFamily="2" charset="-78"/>
              </a:rPr>
              <a:t>در </a:t>
            </a:r>
            <a:r>
              <a:rPr lang="fa-IR" sz="1400" dirty="0">
                <a:cs typeface="2  Nazanin" pitchFamily="2" charset="-78"/>
              </a:rPr>
              <a:t>سیستم های خبره با استفاده از قوانین اولیه ی موجود و تجربه ی افراد متخصص در همان زمینه ی مورد نظر، دستورالعمل هایی نوشته و به شکل برنامه هایی تولید می شود که ماشین خبره در شرایطی که در محدوده دستورات باشد، به آنها عمل می کند.</a:t>
            </a:r>
          </a:p>
          <a:p>
            <a:pPr marL="57150" indent="0" algn="just" rtl="1">
              <a:lnSpc>
                <a:spcPct val="150000"/>
              </a:lnSpc>
              <a:buNone/>
            </a:pPr>
            <a:r>
              <a:rPr lang="fa-IR" sz="1400" dirty="0">
                <a:cs typeface="2  Nazanin" pitchFamily="2" charset="-78"/>
              </a:rPr>
              <a:t>با وجود اینکه در این دستورات حداکثر پیش بینی های مورد نیاز به عمل آمده اما مطمئناً در تغییرات ناگهانی محیط که در بانک دستورات ماشین ،تعریفی از آن نشده، دچار مشکل خواهد شد.</a:t>
            </a:r>
          </a:p>
          <a:p>
            <a:pPr marL="57150" indent="0" algn="just" rtl="1">
              <a:lnSpc>
                <a:spcPct val="150000"/>
              </a:lnSpc>
              <a:buNone/>
            </a:pPr>
            <a:r>
              <a:rPr lang="fa-IR" sz="1400" dirty="0">
                <a:cs typeface="2  Nazanin" pitchFamily="2" charset="-78"/>
              </a:rPr>
              <a:t>سیستم های </a:t>
            </a:r>
            <a:r>
              <a:rPr lang="en-US" sz="1400" i="1" dirty="0">
                <a:cs typeface="2  Nazanin" pitchFamily="2" charset="-78"/>
              </a:rPr>
              <a:t>autopilot</a:t>
            </a:r>
            <a:r>
              <a:rPr lang="fa-IR" sz="1400" i="1" dirty="0">
                <a:cs typeface="2  Nazanin" pitchFamily="2" charset="-78"/>
              </a:rPr>
              <a:t> </a:t>
            </a:r>
            <a:r>
              <a:rPr lang="fa-IR" sz="1400" dirty="0">
                <a:cs typeface="2  Nazanin" pitchFamily="2" charset="-78"/>
              </a:rPr>
              <a:t>هواپیماها یکی از سیستم های خبره </a:t>
            </a:r>
            <a:r>
              <a:rPr lang="fa-IR" sz="1400" dirty="0" smtClean="0">
                <a:cs typeface="2  Nazanin" pitchFamily="2" charset="-78"/>
              </a:rPr>
              <a:t>است </a:t>
            </a:r>
            <a:r>
              <a:rPr lang="fa-IR" sz="1400" dirty="0">
                <a:cs typeface="2  Nazanin" pitchFamily="2" charset="-78"/>
              </a:rPr>
              <a:t>که ممکن است در شرایط خاصی دچار مشکل شود</a:t>
            </a:r>
            <a:r>
              <a:rPr lang="fa-IR" sz="1400" dirty="0" smtClean="0">
                <a:cs typeface="2  Nazanin" pitchFamily="2" charset="-78"/>
              </a:rPr>
              <a:t>.</a:t>
            </a:r>
            <a:endParaRPr lang="en-US" sz="1400" dirty="0" smtClean="0">
              <a:cs typeface="2  Nazanin" pitchFamily="2" charset="-78"/>
            </a:endParaRPr>
          </a:p>
          <a:p>
            <a:pPr marL="457200" lvl="1" indent="0" algn="just" rtl="1">
              <a:lnSpc>
                <a:spcPct val="150000"/>
              </a:lnSpc>
              <a:buNone/>
            </a:pPr>
            <a:endParaRPr lang="en-US" sz="1400" dirty="0">
              <a:cs typeface="2  Nazanin" pitchFamily="2" charset="-78"/>
            </a:endParaRPr>
          </a:p>
          <a:p>
            <a:pPr marL="457200" lvl="1" indent="0" algn="just" rtl="1">
              <a:lnSpc>
                <a:spcPct val="150000"/>
              </a:lnSpc>
              <a:buNone/>
            </a:pPr>
            <a:r>
              <a:rPr lang="fa-IR" sz="1400" dirty="0" smtClean="0">
                <a:cs typeface="2  Nazanin" pitchFamily="2" charset="-78"/>
              </a:rPr>
              <a:t>چند نمونه از سیستم های خبره</a:t>
            </a:r>
          </a:p>
          <a:p>
            <a:pPr lvl="1" algn="just" rtl="1">
              <a:lnSpc>
                <a:spcPct val="150000"/>
              </a:lnSpc>
              <a:buFont typeface="Arial" pitchFamily="34" charset="0"/>
              <a:buChar char="•"/>
            </a:pPr>
            <a:r>
              <a:rPr lang="fa-IR" sz="1400" dirty="0" smtClean="0">
                <a:cs typeface="2  Nazanin" pitchFamily="2" charset="-78"/>
              </a:rPr>
              <a:t>نرم افزار </a:t>
            </a:r>
            <a:r>
              <a:rPr lang="en-US" sz="1400" i="1" dirty="0" smtClean="0">
                <a:cs typeface="2  Nazanin" pitchFamily="2" charset="-78"/>
              </a:rPr>
              <a:t>MYCIN</a:t>
            </a:r>
            <a:endParaRPr lang="fa-IR" sz="1400" i="1" dirty="0" smtClean="0">
              <a:cs typeface="2  Nazanin" pitchFamily="2" charset="-78"/>
            </a:endParaRPr>
          </a:p>
          <a:p>
            <a:pPr lvl="1" algn="just" rtl="1">
              <a:lnSpc>
                <a:spcPct val="150000"/>
              </a:lnSpc>
              <a:buFont typeface="Arial" pitchFamily="34" charset="0"/>
              <a:buChar char="•"/>
            </a:pPr>
            <a:r>
              <a:rPr lang="fa-IR" sz="1400" dirty="0" smtClean="0">
                <a:cs typeface="2  Nazanin" pitchFamily="2" charset="-78"/>
              </a:rPr>
              <a:t>ربات های سنگ شناس</a:t>
            </a:r>
            <a:endParaRPr lang="en-US" sz="1400" dirty="0" smtClean="0">
              <a:cs typeface="2  Nazanin" pitchFamily="2" charset="-78"/>
            </a:endParaRPr>
          </a:p>
          <a:p>
            <a:pPr lvl="1" algn="just" rtl="1">
              <a:lnSpc>
                <a:spcPct val="150000"/>
              </a:lnSpc>
              <a:buFont typeface="Arial" pitchFamily="34" charset="0"/>
              <a:buChar char="•"/>
            </a:pPr>
            <a:endParaRPr lang="fa-IR" sz="1400" i="1" dirty="0">
              <a:cs typeface="2  Nazanin" pitchFamily="2" charset="-78"/>
            </a:endParaRPr>
          </a:p>
        </p:txBody>
      </p:sp>
      <p:sp>
        <p:nvSpPr>
          <p:cNvPr id="5" name="Slide Number Placeholder 4"/>
          <p:cNvSpPr>
            <a:spLocks noGrp="1"/>
          </p:cNvSpPr>
          <p:nvPr>
            <p:ph type="sldNum" sz="quarter" idx="11"/>
          </p:nvPr>
        </p:nvSpPr>
        <p:spPr/>
        <p:txBody>
          <a:bodyPr/>
          <a:lstStyle/>
          <a:p>
            <a:pPr>
              <a:defRPr/>
            </a:pPr>
            <a:fld id="{D52C990E-8F03-4774-B9ED-7EFF724C83C3}" type="slidenum">
              <a:rPr lang="tr-TR" smtClean="0"/>
              <a:pPr>
                <a:defRPr/>
              </a:pPr>
              <a:t>9</a:t>
            </a:fld>
            <a:endParaRPr lang="tr-T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996952"/>
            <a:ext cx="3255963"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539750" y="6381750"/>
            <a:ext cx="813593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3"/>
          <p:cNvSpPr>
            <a:spLocks noGrp="1"/>
          </p:cNvSpPr>
          <p:nvPr>
            <p:ph type="ftr" sz="quarter" idx="10"/>
          </p:nvPr>
        </p:nvSpPr>
        <p:spPr>
          <a:xfrm>
            <a:off x="539750" y="6402388"/>
            <a:ext cx="8135938" cy="287337"/>
          </a:xfrm>
        </p:spPr>
        <p:txBody>
          <a:bodyPr/>
          <a:lstStyle/>
          <a:p>
            <a:pPr>
              <a:defRPr/>
            </a:pPr>
            <a:r>
              <a:rPr lang="en-US" dirty="0"/>
              <a:t>1. Expert </a:t>
            </a:r>
            <a:r>
              <a:rPr lang="en-US" dirty="0" smtClean="0"/>
              <a:t>system</a:t>
            </a:r>
            <a:endParaRPr lang="en-US" dirty="0"/>
          </a:p>
        </p:txBody>
      </p:sp>
      <p:sp>
        <p:nvSpPr>
          <p:cNvPr id="9" name="Footer Placeholder 3"/>
          <p:cNvSpPr txBox="1">
            <a:spLocks/>
          </p:cNvSpPr>
          <p:nvPr/>
        </p:nvSpPr>
        <p:spPr bwMode="auto">
          <a:xfrm>
            <a:off x="550862" y="136170"/>
            <a:ext cx="8413626"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tr-TR"/>
            </a:defPPr>
            <a:lvl1pPr algn="l" rtl="0" fontAlgn="base">
              <a:spcBef>
                <a:spcPct val="0"/>
              </a:spcBef>
              <a:spcAft>
                <a:spcPct val="0"/>
              </a:spcAft>
              <a:defRPr sz="1000" i="1" kern="1200">
                <a:solidFill>
                  <a:schemeClr val="tx1"/>
                </a:solidFill>
                <a:latin typeface="+mn-lt"/>
                <a:ea typeface="+mn-ea"/>
                <a:cs typeface="+mn-cs"/>
              </a:defRPr>
            </a:lvl1pPr>
            <a:lvl2pPr marL="457200" algn="l" rtl="0" fontAlgn="base">
              <a:spcBef>
                <a:spcPct val="0"/>
              </a:spcBef>
              <a:spcAft>
                <a:spcPct val="0"/>
              </a:spcAft>
              <a:defRPr sz="3200" kern="1200">
                <a:solidFill>
                  <a:schemeClr val="tx1"/>
                </a:solidFill>
                <a:latin typeface="Palatino Linotype" pitchFamily="18" charset="0"/>
                <a:ea typeface="+mn-ea"/>
                <a:cs typeface="+mn-cs"/>
              </a:defRPr>
            </a:lvl2pPr>
            <a:lvl3pPr marL="914400" algn="l" rtl="0" fontAlgn="base">
              <a:spcBef>
                <a:spcPct val="0"/>
              </a:spcBef>
              <a:spcAft>
                <a:spcPct val="0"/>
              </a:spcAft>
              <a:defRPr sz="3200" kern="1200">
                <a:solidFill>
                  <a:schemeClr val="tx1"/>
                </a:solidFill>
                <a:latin typeface="Palatino Linotype" pitchFamily="18" charset="0"/>
                <a:ea typeface="+mn-ea"/>
                <a:cs typeface="+mn-cs"/>
              </a:defRPr>
            </a:lvl3pPr>
            <a:lvl4pPr marL="1371600" algn="l" rtl="0" fontAlgn="base">
              <a:spcBef>
                <a:spcPct val="0"/>
              </a:spcBef>
              <a:spcAft>
                <a:spcPct val="0"/>
              </a:spcAft>
              <a:defRPr sz="3200" kern="1200">
                <a:solidFill>
                  <a:schemeClr val="tx1"/>
                </a:solidFill>
                <a:latin typeface="Palatino Linotype" pitchFamily="18" charset="0"/>
                <a:ea typeface="+mn-ea"/>
                <a:cs typeface="+mn-cs"/>
              </a:defRPr>
            </a:lvl4pPr>
            <a:lvl5pPr marL="1828800" algn="l" rtl="0" fontAlgn="base">
              <a:spcBef>
                <a:spcPct val="0"/>
              </a:spcBef>
              <a:spcAft>
                <a:spcPct val="0"/>
              </a:spcAft>
              <a:defRPr sz="3200" kern="1200">
                <a:solidFill>
                  <a:schemeClr val="tx1"/>
                </a:solidFill>
                <a:latin typeface="Palatino Linotype" pitchFamily="18" charset="0"/>
                <a:ea typeface="+mn-ea"/>
                <a:cs typeface="+mn-cs"/>
              </a:defRPr>
            </a:lvl5pPr>
            <a:lvl6pPr marL="2286000" algn="l" defTabSz="914400" rtl="0" eaLnBrk="1" latinLnBrk="0" hangingPunct="1">
              <a:defRPr sz="3200" kern="1200">
                <a:solidFill>
                  <a:schemeClr val="tx1"/>
                </a:solidFill>
                <a:latin typeface="Palatino Linotype" pitchFamily="18" charset="0"/>
                <a:ea typeface="+mn-ea"/>
                <a:cs typeface="+mn-cs"/>
              </a:defRPr>
            </a:lvl6pPr>
            <a:lvl7pPr marL="2743200" algn="l" defTabSz="914400" rtl="0" eaLnBrk="1" latinLnBrk="0" hangingPunct="1">
              <a:defRPr sz="3200" kern="1200">
                <a:solidFill>
                  <a:schemeClr val="tx1"/>
                </a:solidFill>
                <a:latin typeface="Palatino Linotype" pitchFamily="18" charset="0"/>
                <a:ea typeface="+mn-ea"/>
                <a:cs typeface="+mn-cs"/>
              </a:defRPr>
            </a:lvl7pPr>
            <a:lvl8pPr marL="3200400" algn="l" defTabSz="914400" rtl="0" eaLnBrk="1" latinLnBrk="0" hangingPunct="1">
              <a:defRPr sz="3200" kern="1200">
                <a:solidFill>
                  <a:schemeClr val="tx1"/>
                </a:solidFill>
                <a:latin typeface="Palatino Linotype" pitchFamily="18" charset="0"/>
                <a:ea typeface="+mn-ea"/>
                <a:cs typeface="+mn-cs"/>
              </a:defRPr>
            </a:lvl8pPr>
            <a:lvl9pPr marL="3657600" algn="l" defTabSz="914400" rtl="0" eaLnBrk="1" latinLnBrk="0" hangingPunct="1">
              <a:defRPr sz="3200" kern="1200">
                <a:solidFill>
                  <a:schemeClr val="tx1"/>
                </a:solidFill>
                <a:latin typeface="Palatino Linotype" pitchFamily="18" charset="0"/>
                <a:ea typeface="+mn-ea"/>
                <a:cs typeface="+mn-cs"/>
              </a:defRPr>
            </a:lvl9pPr>
          </a:lstStyle>
          <a:p>
            <a:pPr>
              <a:defRPr/>
            </a:pPr>
            <a:r>
              <a:rPr lang="tr-TR" b="1" dirty="0"/>
              <a:t>Machine </a:t>
            </a:r>
            <a:r>
              <a:rPr lang="tr-TR" b="1" dirty="0" smtClean="0"/>
              <a:t>Learning</a:t>
            </a:r>
            <a:r>
              <a:rPr lang="en-US" b="1" dirty="0" smtClean="0"/>
              <a:t>					</a:t>
            </a:r>
            <a:r>
              <a:rPr lang="fa-IR" b="1" dirty="0" smtClean="0"/>
              <a:t>             </a:t>
            </a:r>
            <a:r>
              <a:rPr lang="en-US" b="1" dirty="0" smtClean="0"/>
              <a:t>	</a:t>
            </a:r>
            <a:r>
              <a:rPr lang="fa-IR" b="1" dirty="0" smtClean="0"/>
              <a:t>	</a:t>
            </a:r>
            <a:r>
              <a:rPr lang="fa-IR" sz="1200" b="1" i="0" dirty="0">
                <a:latin typeface="Lucida Bright" pitchFamily="18" charset="0"/>
                <a:cs typeface="2  Nazanin" pitchFamily="2" charset="-78"/>
              </a:rPr>
              <a:t>یادگیری ماشین</a:t>
            </a:r>
            <a:endParaRPr lang="en-US" sz="2000" b="1" i="0" dirty="0">
              <a:latin typeface="Lucida Bright" pitchFamily="18" charset="0"/>
              <a:cs typeface="2  Nazanin" pitchFamily="2" charset="-78"/>
            </a:endParaRPr>
          </a:p>
        </p:txBody>
      </p:sp>
      <p:sp>
        <p:nvSpPr>
          <p:cNvPr id="10" name="Title 1"/>
          <p:cNvSpPr txBox="1">
            <a:spLocks/>
          </p:cNvSpPr>
          <p:nvPr/>
        </p:nvSpPr>
        <p:spPr bwMode="auto">
          <a:xfrm>
            <a:off x="457200" y="548680"/>
            <a:ext cx="8229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3200">
                <a:solidFill>
                  <a:schemeClr val="tx1"/>
                </a:solidFill>
                <a:latin typeface="Palatino Linotype" pitchFamily="18" charset="0"/>
              </a:defRPr>
            </a:lvl1pPr>
            <a:lvl2pPr marL="742950" indent="-285750" eaLnBrk="0" hangingPunct="0">
              <a:defRPr sz="3200">
                <a:solidFill>
                  <a:schemeClr val="tx1"/>
                </a:solidFill>
                <a:latin typeface="Palatino Linotype" pitchFamily="18" charset="0"/>
              </a:defRPr>
            </a:lvl2pPr>
            <a:lvl3pPr marL="1143000" indent="-228600" eaLnBrk="0" hangingPunct="0">
              <a:defRPr sz="3200">
                <a:solidFill>
                  <a:schemeClr val="tx1"/>
                </a:solidFill>
                <a:latin typeface="Palatino Linotype" pitchFamily="18" charset="0"/>
              </a:defRPr>
            </a:lvl3pPr>
            <a:lvl4pPr marL="1600200" indent="-228600" eaLnBrk="0" hangingPunct="0">
              <a:defRPr sz="3200">
                <a:solidFill>
                  <a:schemeClr val="tx1"/>
                </a:solidFill>
                <a:latin typeface="Palatino Linotype" pitchFamily="18" charset="0"/>
              </a:defRPr>
            </a:lvl4pPr>
            <a:lvl5pPr marL="2057400" indent="-228600" eaLnBrk="0" hangingPunct="0">
              <a:defRPr sz="3200">
                <a:solidFill>
                  <a:schemeClr val="tx1"/>
                </a:solidFill>
                <a:latin typeface="Palatino Linotype" pitchFamily="18" charset="0"/>
              </a:defRPr>
            </a:lvl5pPr>
            <a:lvl6pPr marL="2514600" indent="-228600" eaLnBrk="0" fontAlgn="base" hangingPunct="0">
              <a:spcBef>
                <a:spcPct val="0"/>
              </a:spcBef>
              <a:spcAft>
                <a:spcPct val="0"/>
              </a:spcAft>
              <a:defRPr sz="3200">
                <a:solidFill>
                  <a:schemeClr val="tx1"/>
                </a:solidFill>
                <a:latin typeface="Palatino Linotype" pitchFamily="18" charset="0"/>
              </a:defRPr>
            </a:lvl6pPr>
            <a:lvl7pPr marL="2971800" indent="-228600" eaLnBrk="0" fontAlgn="base" hangingPunct="0">
              <a:spcBef>
                <a:spcPct val="0"/>
              </a:spcBef>
              <a:spcAft>
                <a:spcPct val="0"/>
              </a:spcAft>
              <a:defRPr sz="3200">
                <a:solidFill>
                  <a:schemeClr val="tx1"/>
                </a:solidFill>
                <a:latin typeface="Palatino Linotype" pitchFamily="18" charset="0"/>
              </a:defRPr>
            </a:lvl7pPr>
            <a:lvl8pPr marL="3429000" indent="-228600" eaLnBrk="0" fontAlgn="base" hangingPunct="0">
              <a:spcBef>
                <a:spcPct val="0"/>
              </a:spcBef>
              <a:spcAft>
                <a:spcPct val="0"/>
              </a:spcAft>
              <a:defRPr sz="3200">
                <a:solidFill>
                  <a:schemeClr val="tx1"/>
                </a:solidFill>
                <a:latin typeface="Palatino Linotype" pitchFamily="18" charset="0"/>
              </a:defRPr>
            </a:lvl8pPr>
            <a:lvl9pPr marL="3886200" indent="-228600" eaLnBrk="0" fontAlgn="base" hangingPunct="0">
              <a:spcBef>
                <a:spcPct val="0"/>
              </a:spcBef>
              <a:spcAft>
                <a:spcPct val="0"/>
              </a:spcAft>
              <a:defRPr sz="3200">
                <a:solidFill>
                  <a:schemeClr val="tx1"/>
                </a:solidFill>
                <a:latin typeface="Palatino Linotype" pitchFamily="18" charset="0"/>
              </a:defRPr>
            </a:lvl9pPr>
          </a:lstStyle>
          <a:p>
            <a:pPr algn="r" rtl="1"/>
            <a:r>
              <a:rPr lang="fa-IR" sz="2000" b="1" dirty="0" smtClean="0">
                <a:solidFill>
                  <a:schemeClr val="bg2"/>
                </a:solidFill>
                <a:latin typeface="Lucida Bright" pitchFamily="18" charset="0"/>
                <a:cs typeface="2  Nazanin" pitchFamily="2" charset="-78"/>
              </a:rPr>
              <a:t>1. سیستم های خبره</a:t>
            </a:r>
            <a:r>
              <a:rPr lang="en-US" sz="1000" b="1" dirty="0" smtClean="0">
                <a:solidFill>
                  <a:schemeClr val="bg2"/>
                </a:solidFill>
                <a:latin typeface="Lucida Bright" pitchFamily="18" charset="0"/>
                <a:cs typeface="2  Nazanin" pitchFamily="2" charset="-78"/>
              </a:rPr>
              <a:t>1</a:t>
            </a:r>
            <a:r>
              <a:rPr lang="fa-IR" sz="2000" b="1" dirty="0" smtClean="0">
                <a:solidFill>
                  <a:schemeClr val="bg2"/>
                </a:solidFill>
                <a:latin typeface="Lucida Bright" pitchFamily="18" charset="0"/>
                <a:cs typeface="2  Nazanin" pitchFamily="2" charset="-78"/>
              </a:rPr>
              <a:t>:</a:t>
            </a:r>
            <a:endParaRPr lang="en-US" sz="2000" b="1" dirty="0">
              <a:solidFill>
                <a:schemeClr val="bg2"/>
              </a:solidFill>
              <a:latin typeface="Lucida Bright" pitchFamily="18" charset="0"/>
              <a:cs typeface="2  Nazanin" pitchFamily="2" charset="-78"/>
            </a:endParaRPr>
          </a:p>
        </p:txBody>
      </p:sp>
    </p:spTree>
    <p:extLst>
      <p:ext uri="{BB962C8B-B14F-4D97-AF65-F5344CB8AC3E}">
        <p14:creationId xmlns:p14="http://schemas.microsoft.com/office/powerpoint/2010/main" val="674000210"/>
      </p:ext>
    </p:extLst>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Pixel">
      <a:majorFont>
        <a:latin typeface="Lucida Bright"/>
        <a:ea typeface=""/>
        <a:cs typeface=""/>
      </a:majorFont>
      <a:minorFont>
        <a:latin typeface="Lucida Br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5081</TotalTime>
  <Words>3693</Words>
  <Application>Microsoft Office PowerPoint</Application>
  <PresentationFormat>On-screen Show (4:3)</PresentationFormat>
  <Paragraphs>247</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Pixel</vt:lpstr>
      <vt:lpstr>Machine Learning</vt:lpstr>
      <vt:lpstr>فهرست</vt:lpstr>
      <vt:lpstr>مقدمه­ای بر هوش مصنوعی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BOGAZICI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Machine Learning</dc:title>
  <dc:creator>ethem</dc:creator>
  <cp:lastModifiedBy>milad</cp:lastModifiedBy>
  <cp:revision>375</cp:revision>
  <dcterms:created xsi:type="dcterms:W3CDTF">2005-01-24T14:46:28Z</dcterms:created>
  <dcterms:modified xsi:type="dcterms:W3CDTF">2011-10-25T08:59:36Z</dcterms:modified>
</cp:coreProperties>
</file>