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56" r:id="rId1"/>
  </p:sldMasterIdLst>
  <p:notesMasterIdLst>
    <p:notesMasterId r:id="rId12"/>
  </p:notesMasterIdLst>
  <p:sldIdLst>
    <p:sldId id="355" r:id="rId2"/>
    <p:sldId id="359" r:id="rId3"/>
    <p:sldId id="367" r:id="rId4"/>
    <p:sldId id="369" r:id="rId5"/>
    <p:sldId id="371" r:id="rId6"/>
    <p:sldId id="372" r:id="rId7"/>
    <p:sldId id="337" r:id="rId8"/>
    <p:sldId id="338" r:id="rId9"/>
    <p:sldId id="341" r:id="rId10"/>
    <p:sldId id="332"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20882" autoAdjust="0"/>
    <p:restoredTop sz="92652" autoAdjust="0"/>
  </p:normalViewPr>
  <p:slideViewPr>
    <p:cSldViewPr>
      <p:cViewPr varScale="1">
        <p:scale>
          <a:sx n="67" d="100"/>
          <a:sy n="67" d="100"/>
        </p:scale>
        <p:origin x="-1230" y="-108"/>
      </p:cViewPr>
      <p:guideLst>
        <p:guide orient="horz" pos="2160"/>
        <p:guide pos="2880"/>
      </p:guideLst>
    </p:cSldViewPr>
  </p:slideViewPr>
  <p:notesTextViewPr>
    <p:cViewPr>
      <p:scale>
        <a:sx n="100" d="100"/>
        <a:sy n="100" d="100"/>
      </p:scale>
      <p:origin x="0" y="0"/>
    </p:cViewPr>
  </p:notesTextViewPr>
  <p:notesViewPr>
    <p:cSldViewPr>
      <p:cViewPr varScale="1">
        <p:scale>
          <a:sx n="55" d="100"/>
          <a:sy n="55" d="100"/>
        </p:scale>
        <p:origin x="-2856"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6C35E6-CD48-45D3-8259-C90EE520F5ED}" type="datetimeFigureOut">
              <a:rPr lang="en-US" smtClean="0"/>
              <a:pPr/>
              <a:t>2/2/2015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2C6616-1240-491B-97ED-2507F313DB5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A8F5C26-AF7D-4CBE-8DA2-2D1D9930A19B}" type="datetime1">
              <a:rPr lang="en-US" smtClean="0"/>
              <a:pPr/>
              <a:t>2/2/2015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795AE8E-B2E5-47C6-BA2A-50D14D1CD01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6279383-1759-4517-9277-8A1F43672BF4}" type="datetime1">
              <a:rPr lang="en-US" smtClean="0"/>
              <a:pPr/>
              <a:t>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95AE8E-B2E5-47C6-BA2A-50D14D1CD01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1CB895A-8585-44D6-BE7F-E3FCD00D1123}" type="datetime1">
              <a:rPr lang="en-US" smtClean="0"/>
              <a:pPr/>
              <a:t>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95AE8E-B2E5-47C6-BA2A-50D14D1CD01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5119093-884A-4BCB-8E32-5BD64A1F5F8F}" type="datetime1">
              <a:rPr lang="en-US" smtClean="0"/>
              <a:pPr/>
              <a:t>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95AE8E-B2E5-47C6-BA2A-50D14D1CD01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AB17490-007B-4B44-B479-6D1E5B608B05}" type="datetime1">
              <a:rPr lang="en-US" smtClean="0"/>
              <a:pPr/>
              <a:t>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95AE8E-B2E5-47C6-BA2A-50D14D1CD01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3900B3F-ECB1-4C98-97E4-351CB35F8A87}" type="datetime1">
              <a:rPr lang="en-US" smtClean="0"/>
              <a:pPr/>
              <a:t>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95AE8E-B2E5-47C6-BA2A-50D14D1CD01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E62425C-2778-46E8-890C-9389DBDA0444}" type="datetime1">
              <a:rPr lang="en-US" smtClean="0"/>
              <a:pPr/>
              <a:t>2/2/2015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95AE8E-B2E5-47C6-BA2A-50D14D1CD01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8B4AB30-35CD-4E3F-B6D3-F5F2BEEBC6D0}" type="datetime1">
              <a:rPr lang="en-US" smtClean="0"/>
              <a:pPr/>
              <a:t>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95AE8E-B2E5-47C6-BA2A-50D14D1CD01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1CDCB7-F847-4469-835E-964B77C383CF}" type="datetime1">
              <a:rPr lang="en-US" smtClean="0"/>
              <a:pPr/>
              <a:t>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95AE8E-B2E5-47C6-BA2A-50D14D1CD01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C62A3A0-F794-45BF-AF0E-3DE559101C72}" type="datetime1">
              <a:rPr lang="en-US" smtClean="0"/>
              <a:pPr/>
              <a:t>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95AE8E-B2E5-47C6-BA2A-50D14D1CD01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647BA44-F382-4B11-91F6-FB39B82B9D53}" type="datetime1">
              <a:rPr lang="en-US" smtClean="0"/>
              <a:pPr/>
              <a:t>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A795AE8E-B2E5-47C6-BA2A-50D14D1CD013}"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C8AE5B9-DB85-4E35-83C1-FCD31DFCCE4E}" type="datetime1">
              <a:rPr lang="en-US" smtClean="0"/>
              <a:pPr/>
              <a:t>2/2/2015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795AE8E-B2E5-47C6-BA2A-50D14D1CD013}"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hf hdr="0" ftr="0" dt="0"/>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3276597" y="304800"/>
            <a:ext cx="5867403"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r" rtl="1" fontAlgn="base">
              <a:spcBef>
                <a:spcPct val="0"/>
              </a:spcBef>
              <a:spcAft>
                <a:spcPct val="0"/>
              </a:spcAft>
            </a:pPr>
            <a:endPar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endParaRPr>
          </a:p>
          <a:p>
            <a:pPr lvl="0" algn="r" rtl="1" fontAlgn="base">
              <a:spcBef>
                <a:spcPct val="0"/>
              </a:spcBef>
              <a:spcAft>
                <a:spcPct val="0"/>
              </a:spcAft>
            </a:pP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مدار کاربردی</a:t>
            </a:r>
            <a:r>
              <a:rPr kumimoji="0" lang="en-US"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lang="fa-IR" sz="2400" b="1" dirty="0" smtClean="0">
                <a:solidFill>
                  <a:schemeClr val="bg1"/>
                </a:solidFill>
                <a:latin typeface="Calibri" pitchFamily="34" charset="0"/>
                <a:ea typeface="Calibri" pitchFamily="34" charset="0"/>
                <a:cs typeface="B Nazanin" pitchFamily="2" charset="-78"/>
              </a:rPr>
              <a:t>برای </a:t>
            </a:r>
            <a:r>
              <a:rPr kumimoji="0" lang="fa-IR" sz="2400" b="1"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تحریک الکتریکی</a:t>
            </a:r>
            <a:endParaRPr kumimoji="0" lang="fa-IR" sz="2400" b="1" i="0" u="none" strike="noStrike" cap="none" normalizeH="0" baseline="0" dirty="0" smtClean="0">
              <a:ln>
                <a:noFill/>
              </a:ln>
              <a:solidFill>
                <a:schemeClr val="bg1"/>
              </a:solidFill>
              <a:effectLst/>
              <a:latin typeface="Arial" pitchFamily="34" charset="0"/>
              <a:cs typeface="B Nazanin" pitchFamily="2" charset="-78"/>
            </a:endParaRPr>
          </a:p>
        </p:txBody>
      </p:sp>
      <p:sp>
        <p:nvSpPr>
          <p:cNvPr id="64514" name="Rectangle 2"/>
          <p:cNvSpPr>
            <a:spLocks noChangeArrowheads="1"/>
          </p:cNvSpPr>
          <p:nvPr/>
        </p:nvSpPr>
        <p:spPr bwMode="auto">
          <a:xfrm>
            <a:off x="0" y="1219200"/>
            <a:ext cx="901315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endParaRPr>
          </a:p>
          <a:p>
            <a:pPr algn="r" rtl="1" fontAlgn="base">
              <a:spcBef>
                <a:spcPct val="0"/>
              </a:spcBef>
              <a:spcAft>
                <a:spcPct val="0"/>
              </a:spcAft>
            </a:pPr>
            <a:r>
              <a:rPr lang="fa-IR" sz="2400" dirty="0" smtClean="0">
                <a:solidFill>
                  <a:schemeClr val="bg1"/>
                </a:solidFill>
                <a:latin typeface="Calibri" pitchFamily="34" charset="0"/>
                <a:ea typeface="Calibri" pitchFamily="34" charset="0"/>
                <a:cs typeface="B Nazanin" pitchFamily="2" charset="-78"/>
              </a:rPr>
              <a:t>تحریک الکتریکی عملکردی</a:t>
            </a:r>
            <a:r>
              <a:rPr lang="en-US" sz="2400" dirty="0" smtClean="0">
                <a:solidFill>
                  <a:schemeClr val="bg1"/>
                </a:solidFill>
                <a:latin typeface="Calibri" pitchFamily="34" charset="0"/>
                <a:ea typeface="Calibri" pitchFamily="34" charset="0"/>
                <a:cs typeface="B Nazanin" pitchFamily="2" charset="-78"/>
              </a:rPr>
              <a:t> (FES)</a:t>
            </a:r>
            <a:r>
              <a:rPr lang="fa-IR" sz="2400" dirty="0" smtClean="0">
                <a:solidFill>
                  <a:schemeClr val="bg1"/>
                </a:solidFill>
                <a:latin typeface="Calibri" pitchFamily="34" charset="0"/>
                <a:ea typeface="Calibri" pitchFamily="34" charset="0"/>
                <a:cs typeface="B Nazanin" pitchFamily="2" charset="-78"/>
              </a:rPr>
              <a:t>    </a:t>
            </a:r>
            <a:r>
              <a:rPr lang="en-US" sz="2400" dirty="0" smtClean="0">
                <a:solidFill>
                  <a:schemeClr val="bg1"/>
                </a:solidFill>
                <a:latin typeface="Calibri" pitchFamily="34" charset="0"/>
                <a:ea typeface="Calibri" pitchFamily="34" charset="0"/>
                <a:cs typeface="B Nazanin" pitchFamily="2" charset="-78"/>
              </a:rPr>
              <a:t>functional electrical stimulation</a:t>
            </a:r>
            <a:endParaRPr lang="fa-IR" sz="2400" dirty="0" smtClean="0">
              <a:solidFill>
                <a:schemeClr val="bg1"/>
              </a:solidFill>
              <a:latin typeface="Calibri" pitchFamily="34" charset="0"/>
              <a:ea typeface="Calibri" pitchFamily="34" charset="0"/>
              <a:cs typeface="B Nazanin" pitchFamily="2" charset="-78"/>
            </a:endParaRPr>
          </a:p>
          <a:p>
            <a:pPr algn="r" rtl="1" fontAlgn="base">
              <a:spcBef>
                <a:spcPct val="0"/>
              </a:spcBef>
              <a:spcAft>
                <a:spcPct val="0"/>
              </a:spcAft>
            </a:pPr>
            <a:endParaRPr lang="en-US" sz="2400" dirty="0" smtClean="0">
              <a:solidFill>
                <a:schemeClr val="bg1"/>
              </a:solidFill>
              <a:latin typeface="Calibri" pitchFamily="34" charset="0"/>
              <a:ea typeface="Calibri" pitchFamily="34" charset="0"/>
              <a:cs typeface="B Nazanin" pitchFamily="2" charset="-78"/>
            </a:endParaRPr>
          </a:p>
          <a:p>
            <a:pPr algn="r" rtl="1" fontAlgn="base">
              <a:spcBef>
                <a:spcPct val="0"/>
              </a:spcBef>
              <a:spcAft>
                <a:spcPct val="0"/>
              </a:spcAft>
            </a:pPr>
            <a:endParaRPr lang="fa-IR" sz="2400" dirty="0" smtClean="0">
              <a:solidFill>
                <a:schemeClr val="bg1"/>
              </a:solidFill>
              <a:latin typeface="Calibri" pitchFamily="34" charset="0"/>
              <a:ea typeface="Calibri" pitchFamily="34" charset="0"/>
              <a:cs typeface="B Nazanin" pitchFamily="2" charset="-78"/>
            </a:endParaRPr>
          </a:p>
          <a:p>
            <a:pPr algn="r" rtl="1" fontAlgn="base">
              <a:spcBef>
                <a:spcPct val="0"/>
              </a:spcBef>
              <a:spcAft>
                <a:spcPct val="0"/>
              </a:spcAft>
            </a:pPr>
            <a:endParaRPr lang="en-US" sz="2400" dirty="0" smtClean="0">
              <a:solidFill>
                <a:schemeClr val="bg1"/>
              </a:solidFill>
              <a:latin typeface="Arial" pitchFamily="34" charset="0"/>
              <a:cs typeface="B Nazanin"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endParaRPr>
          </a:p>
        </p:txBody>
      </p:sp>
      <p:sp>
        <p:nvSpPr>
          <p:cNvPr id="4" name="Rectangle 3"/>
          <p:cNvSpPr/>
          <p:nvPr/>
        </p:nvSpPr>
        <p:spPr>
          <a:xfrm>
            <a:off x="1524000" y="1600200"/>
            <a:ext cx="7239000" cy="3785652"/>
          </a:xfrm>
          <a:prstGeom prst="rect">
            <a:avLst/>
          </a:prstGeom>
        </p:spPr>
        <p:txBody>
          <a:bodyPr wrap="square">
            <a:spAutoFit/>
          </a:bodyPr>
          <a:lstStyle/>
          <a:p>
            <a:pPr lvl="0" algn="r" rtl="1" eaLnBrk="0" fontAlgn="base" hangingPunct="0">
              <a:spcBef>
                <a:spcPct val="0"/>
              </a:spcBef>
              <a:spcAft>
                <a:spcPct val="0"/>
              </a:spcAft>
            </a:pPr>
            <a:endParaRPr lang="fa-IR" sz="2400" dirty="0" smtClean="0">
              <a:solidFill>
                <a:schemeClr val="bg1"/>
              </a:solidFill>
              <a:latin typeface="Calibri" pitchFamily="34" charset="0"/>
              <a:ea typeface="Calibri" pitchFamily="34" charset="0"/>
              <a:cs typeface="B Nazanin" pitchFamily="2" charset="-78"/>
            </a:endParaRPr>
          </a:p>
          <a:p>
            <a:pPr lvl="0" algn="r" rtl="1" eaLnBrk="0" fontAlgn="base" hangingPunct="0">
              <a:spcBef>
                <a:spcPct val="0"/>
              </a:spcBef>
              <a:spcAft>
                <a:spcPct val="0"/>
              </a:spcAft>
            </a:pPr>
            <a:endParaRPr lang="fa-IR" sz="2400" dirty="0" smtClean="0">
              <a:solidFill>
                <a:schemeClr val="bg1"/>
              </a:solidFill>
              <a:latin typeface="Calibri" pitchFamily="34" charset="0"/>
              <a:ea typeface="Times New Roman" pitchFamily="18" charset="0"/>
              <a:cs typeface="B Nazanin" pitchFamily="2" charset="-78"/>
            </a:endParaRPr>
          </a:p>
          <a:p>
            <a:pPr lvl="0" algn="r" rtl="1" eaLnBrk="0" fontAlgn="base" hangingPunct="0">
              <a:spcBef>
                <a:spcPct val="0"/>
              </a:spcBef>
              <a:spcAft>
                <a:spcPct val="0"/>
              </a:spcAft>
            </a:pPr>
            <a:endParaRPr lang="fa-IR" sz="2400" dirty="0" smtClean="0">
              <a:solidFill>
                <a:schemeClr val="bg1"/>
              </a:solidFill>
              <a:latin typeface="Calibri" pitchFamily="34" charset="0"/>
              <a:ea typeface="Times New Roman" pitchFamily="18" charset="0"/>
              <a:cs typeface="B Nazanin" pitchFamily="2" charset="-78"/>
            </a:endParaRPr>
          </a:p>
          <a:p>
            <a:pPr lvl="0" algn="r" rtl="1" eaLnBrk="0" fontAlgn="base" hangingPunct="0">
              <a:spcBef>
                <a:spcPct val="0"/>
              </a:spcBef>
              <a:spcAft>
                <a:spcPct val="0"/>
              </a:spcAft>
            </a:pPr>
            <a:r>
              <a:rPr lang="fa-IR" sz="2400" dirty="0" smtClean="0">
                <a:solidFill>
                  <a:schemeClr val="bg1"/>
                </a:solidFill>
                <a:latin typeface="Calibri" pitchFamily="34" charset="0"/>
                <a:ea typeface="Calibri" pitchFamily="34" charset="0"/>
                <a:cs typeface="B Nazanin" pitchFamily="2" charset="-78"/>
              </a:rPr>
              <a:t>مدارات پیچیده برای این کاربرد نیاز است.طرح هایی که بزرگ، گران قیمت و با توان مصرفی  بالا</a:t>
            </a:r>
            <a:r>
              <a:rPr lang="en-US" sz="2400" dirty="0" smtClean="0">
                <a:solidFill>
                  <a:schemeClr val="bg1"/>
                </a:solidFill>
                <a:latin typeface="Calibri" pitchFamily="34" charset="0"/>
                <a:ea typeface="Calibri" pitchFamily="34" charset="0"/>
                <a:cs typeface="B Nazanin" pitchFamily="2" charset="-78"/>
              </a:rPr>
              <a:t> </a:t>
            </a:r>
            <a:r>
              <a:rPr lang="fa-IR" sz="2400" dirty="0" smtClean="0">
                <a:solidFill>
                  <a:schemeClr val="bg1"/>
                </a:solidFill>
                <a:latin typeface="Calibri" pitchFamily="34" charset="0"/>
                <a:ea typeface="Calibri" pitchFamily="34" charset="0"/>
                <a:cs typeface="B Nazanin" pitchFamily="2" charset="-78"/>
              </a:rPr>
              <a:t>هستند.</a:t>
            </a:r>
            <a:endParaRPr lang="en-US" sz="2400" dirty="0" smtClean="0">
              <a:solidFill>
                <a:schemeClr val="bg1"/>
              </a:solidFill>
              <a:latin typeface="Arial" pitchFamily="34" charset="0"/>
              <a:cs typeface="B Nazanin" pitchFamily="2" charset="-78"/>
            </a:endParaRPr>
          </a:p>
          <a:p>
            <a:pPr lvl="0" algn="r" rtl="1" eaLnBrk="0" fontAlgn="base" hangingPunct="0">
              <a:spcBef>
                <a:spcPct val="0"/>
              </a:spcBef>
              <a:spcAft>
                <a:spcPct val="0"/>
              </a:spcAft>
            </a:pPr>
            <a:endParaRPr lang="fa-IR" sz="2400" dirty="0" smtClean="0">
              <a:solidFill>
                <a:schemeClr val="bg1"/>
              </a:solidFill>
              <a:latin typeface="Calibri" pitchFamily="34" charset="0"/>
              <a:ea typeface="Calibri" pitchFamily="34" charset="0"/>
              <a:cs typeface="B Nazanin" pitchFamily="2" charset="-78"/>
            </a:endParaRPr>
          </a:p>
          <a:p>
            <a:pPr lvl="0" algn="r" rtl="1" eaLnBrk="0" fontAlgn="base" hangingPunct="0">
              <a:spcBef>
                <a:spcPct val="0"/>
              </a:spcBef>
              <a:spcAft>
                <a:spcPct val="0"/>
              </a:spcAft>
            </a:pPr>
            <a:r>
              <a:rPr lang="fa-IR" sz="2400" dirty="0" smtClean="0">
                <a:solidFill>
                  <a:schemeClr val="bg1"/>
                </a:solidFill>
                <a:latin typeface="Calibri" pitchFamily="34" charset="0"/>
                <a:ea typeface="Calibri" pitchFamily="34" charset="0"/>
                <a:cs typeface="B Nazanin" pitchFamily="2" charset="-78"/>
              </a:rPr>
              <a:t>راه حل :</a:t>
            </a:r>
          </a:p>
          <a:p>
            <a:pPr lvl="0" algn="r" rtl="1" eaLnBrk="0" fontAlgn="base" hangingPunct="0">
              <a:spcBef>
                <a:spcPct val="0"/>
              </a:spcBef>
              <a:spcAft>
                <a:spcPct val="0"/>
              </a:spcAft>
            </a:pPr>
            <a:endParaRPr lang="en-US" sz="2400" dirty="0" smtClean="0">
              <a:solidFill>
                <a:schemeClr val="bg1"/>
              </a:solidFill>
              <a:latin typeface="Arial" pitchFamily="34" charset="0"/>
              <a:cs typeface="B Nazanin" pitchFamily="2" charset="-78"/>
            </a:endParaRPr>
          </a:p>
          <a:p>
            <a:pPr lvl="0" algn="r" rtl="1" eaLnBrk="0" fontAlgn="base" hangingPunct="0">
              <a:spcBef>
                <a:spcPct val="0"/>
              </a:spcBef>
              <a:spcAft>
                <a:spcPct val="0"/>
              </a:spcAft>
            </a:pPr>
            <a:r>
              <a:rPr lang="fa-IR" sz="2400" dirty="0" smtClean="0">
                <a:solidFill>
                  <a:schemeClr val="bg1"/>
                </a:solidFill>
                <a:latin typeface="Calibri" pitchFamily="34" charset="0"/>
                <a:ea typeface="Calibri" pitchFamily="34" charset="0"/>
                <a:cs typeface="B Nazanin" pitchFamily="2" charset="-78"/>
              </a:rPr>
              <a:t>بررسی مدار با ولتاژ ورودی کم </a:t>
            </a:r>
            <a:r>
              <a:rPr lang="en-US" sz="2400" dirty="0" smtClean="0">
                <a:solidFill>
                  <a:schemeClr val="bg1"/>
                </a:solidFill>
                <a:latin typeface="Calibri" pitchFamily="34" charset="0"/>
                <a:ea typeface="Calibri" pitchFamily="34" charset="0"/>
                <a:cs typeface="B Nazanin" pitchFamily="2" charset="-78"/>
              </a:rPr>
              <a:t>.</a:t>
            </a:r>
            <a:endParaRPr lang="en-US" sz="2400" dirty="0" smtClean="0">
              <a:solidFill>
                <a:schemeClr val="bg1"/>
              </a:solidFill>
              <a:latin typeface="Arial" pitchFamily="34" charset="0"/>
              <a:cs typeface="B Nazanin" pitchFamily="2" charset="-78"/>
            </a:endParaRPr>
          </a:p>
          <a:p>
            <a:pPr lvl="0" algn="r" rtl="1" eaLnBrk="0" fontAlgn="base" hangingPunct="0">
              <a:spcBef>
                <a:spcPct val="0"/>
              </a:spcBef>
              <a:spcAft>
                <a:spcPct val="0"/>
              </a:spcAft>
            </a:pPr>
            <a:r>
              <a:rPr lang="fa-IR" sz="2400" dirty="0" smtClean="0">
                <a:solidFill>
                  <a:schemeClr val="bg1"/>
                </a:solidFill>
                <a:latin typeface="Calibri" pitchFamily="34" charset="0"/>
                <a:ea typeface="Times New Roman" pitchFamily="18" charset="0"/>
                <a:cs typeface="B Nazanin" pitchFamily="2" charset="-78"/>
              </a:rPr>
              <a:t>مدار، سه درجه کنترل دارد :دامنه، پهنای پالس، و فرکانس.</a:t>
            </a:r>
            <a:endParaRPr lang="en-US" sz="2400" dirty="0" smtClean="0">
              <a:solidFill>
                <a:schemeClr val="bg1"/>
              </a:solidFill>
              <a:latin typeface="Arial" pitchFamily="34" charset="0"/>
              <a:cs typeface="B Nazanin" pitchFamily="2" charset="-78"/>
            </a:endParaRPr>
          </a:p>
        </p:txBody>
      </p:sp>
      <p:sp>
        <p:nvSpPr>
          <p:cNvPr id="7" name="Slide Number Placeholder 2"/>
          <p:cNvSpPr>
            <a:spLocks noGrp="1"/>
          </p:cNvSpPr>
          <p:nvPr>
            <p:ph type="sldNum" sz="quarter" idx="12"/>
          </p:nvPr>
        </p:nvSpPr>
        <p:spPr/>
        <p:txBody>
          <a:bodyPr/>
          <a:lstStyle/>
          <a:p>
            <a:fld id="{A795AE8E-B2E5-47C6-BA2A-50D14D1CD013}" type="slidenum">
              <a:rPr lang="en-US" sz="2400" smtClean="0">
                <a:solidFill>
                  <a:schemeClr val="accent1">
                    <a:lumMod val="25000"/>
                  </a:schemeClr>
                </a:solidFill>
                <a:cs typeface="B Nazanin" pitchFamily="2" charset="-78"/>
              </a:rPr>
              <a:pPr/>
              <a:t>1</a:t>
            </a:fld>
            <a:endParaRPr lang="en-US" sz="2400" dirty="0">
              <a:solidFill>
                <a:schemeClr val="accent1">
                  <a:lumMod val="25000"/>
                </a:schemeClr>
              </a:solidFill>
              <a:cs typeface="B Nazanin"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0" y="0"/>
            <a:ext cx="9144002"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2979738" algn="ctr"/>
              </a:tabLst>
            </a:pPr>
            <a:endPar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tab pos="2979738" algn="ctr"/>
              </a:tabLst>
            </a:pPr>
            <a:endPar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tab pos="2979738" algn="ctr"/>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مدار پیشنهادی، تجزیه و تحلیل شده ، ساخته و تست شده است</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tab pos="2979738" algn="ctr"/>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عملکرد مدار می تواند الگوی پالس مورد نیاز برای استفاده به عنوان یک </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FES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ارائه دهد.</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tab pos="2979738" algn="ctr"/>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مدار به یک ترانسفورماتوربرای اضافه کردن ولتاژ نیاز دارد.</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tab pos="2979738" algn="ctr"/>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ترانسفورماتور نیز بزرگ ترین و گران قیمت ترین جزء در مدار است</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p:txBody>
      </p:sp>
      <p:sp>
        <p:nvSpPr>
          <p:cNvPr id="3" name="Slide Number Placeholder 2"/>
          <p:cNvSpPr>
            <a:spLocks noGrp="1"/>
          </p:cNvSpPr>
          <p:nvPr>
            <p:ph type="sldNum" sz="quarter" idx="12"/>
          </p:nvPr>
        </p:nvSpPr>
        <p:spPr/>
        <p:txBody>
          <a:bodyPr/>
          <a:lstStyle/>
          <a:p>
            <a:fld id="{A795AE8E-B2E5-47C6-BA2A-50D14D1CD013}" type="slidenum">
              <a:rPr lang="en-US" smtClean="0"/>
              <a:pPr/>
              <a:t>10</a:t>
            </a:fld>
            <a:endParaRPr lang="en-US" dirty="0"/>
          </a:p>
        </p:txBody>
      </p:sp>
      <p:sp>
        <p:nvSpPr>
          <p:cNvPr id="5" name="Slide Number Placeholder 2"/>
          <p:cNvSpPr txBox="1">
            <a:spLocks/>
          </p:cNvSpPr>
          <p:nvPr/>
        </p:nvSpPr>
        <p:spPr>
          <a:xfrm>
            <a:off x="8077200" y="6508750"/>
            <a:ext cx="762000" cy="365125"/>
          </a:xfrm>
          <a:prstGeom prst="rect">
            <a:avLst/>
          </a:prstGeom>
        </p:spPr>
        <p:txBody>
          <a:bodyPr vert="horz" lIns="0" tIns="0" rIns="0" bIns="0" anchor="b"/>
          <a:lstStyle/>
          <a:p>
            <a:pPr marL="0" marR="0" lvl="0" indent="0" algn="r" defTabSz="914400" rtl="0" eaLnBrk="1" fontAlgn="auto" latinLnBrk="0" hangingPunct="1">
              <a:lnSpc>
                <a:spcPct val="100000"/>
              </a:lnSpc>
              <a:spcBef>
                <a:spcPts val="0"/>
              </a:spcBef>
              <a:spcAft>
                <a:spcPts val="0"/>
              </a:spcAft>
              <a:buClrTx/>
              <a:buSzTx/>
              <a:buFontTx/>
              <a:buNone/>
              <a:tabLst/>
              <a:defRPr/>
            </a:pPr>
            <a:fld id="{A795AE8E-B2E5-47C6-BA2A-50D14D1CD013}" type="slidenum">
              <a:rPr kumimoji="0" lang="en-US" sz="2400" b="0" i="0" u="none" strike="noStrike" kern="1200" cap="none" spc="0" normalizeH="0" baseline="0" noProof="0" smtClean="0">
                <a:ln>
                  <a:noFill/>
                </a:ln>
                <a:solidFill>
                  <a:schemeClr val="accent1">
                    <a:lumMod val="25000"/>
                  </a:schemeClr>
                </a:solidFill>
                <a:effectLst/>
                <a:uLnTx/>
                <a:uFillTx/>
                <a:latin typeface="+mn-lt"/>
                <a:ea typeface="+mn-ea"/>
                <a:cs typeface="B Nazanin"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2400" b="0" i="0" u="none" strike="noStrike" kern="1200" cap="none" spc="0" normalizeH="0" baseline="0" noProof="0" dirty="0">
              <a:ln>
                <a:noFill/>
              </a:ln>
              <a:solidFill>
                <a:schemeClr val="accent1">
                  <a:lumMod val="25000"/>
                </a:schemeClr>
              </a:solidFill>
              <a:effectLst/>
              <a:uLnTx/>
              <a:uFillTx/>
              <a:latin typeface="+mn-lt"/>
              <a:ea typeface="+mn-ea"/>
              <a:cs typeface="B Nazanin"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381000" y="0"/>
            <a:ext cx="8763003"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lang="fa-IR" sz="2400" dirty="0" smtClean="0">
              <a:solidFill>
                <a:schemeClr val="bg1"/>
              </a:solidFill>
              <a:latin typeface="Calibri" pitchFamily="34" charset="0"/>
              <a:ea typeface="Calibri" pitchFamily="34" charset="0"/>
              <a:cs typeface="B Nazanin" pitchFamily="2" charset="-78"/>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مدار </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FES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با استفاده از ترانسفورماتور</a:t>
            </a:r>
          </a:p>
          <a:p>
            <a:pPr lvl="0" algn="r" rtl="1" eaLnBrk="0" fontAlgn="base" hangingPunct="0">
              <a:spcBef>
                <a:spcPct val="0"/>
              </a:spcBef>
              <a:spcAft>
                <a:spcPct val="0"/>
              </a:spcAft>
            </a:pP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p:txBody>
      </p:sp>
      <p:pic>
        <p:nvPicPr>
          <p:cNvPr id="3" name="Picture 2"/>
          <p:cNvPicPr>
            <a:picLocks noChangeAspect="1" noChangeArrowheads="1"/>
          </p:cNvPicPr>
          <p:nvPr/>
        </p:nvPicPr>
        <p:blipFill>
          <a:blip r:embed="rId2"/>
          <a:srcRect/>
          <a:stretch>
            <a:fillRect/>
          </a:stretch>
        </p:blipFill>
        <p:spPr bwMode="auto">
          <a:xfrm>
            <a:off x="0" y="990600"/>
            <a:ext cx="8763000" cy="5867400"/>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A795AE8E-B2E5-47C6-BA2A-50D14D1CD013}" type="slidenum">
              <a:rPr lang="en-US" smtClean="0"/>
              <a:pPr/>
              <a:t>2</a:t>
            </a:fld>
            <a:endParaRPr lang="en-US" dirty="0"/>
          </a:p>
        </p:txBody>
      </p:sp>
      <p:sp>
        <p:nvSpPr>
          <p:cNvPr id="6" name="Slide Number Placeholder 2"/>
          <p:cNvSpPr txBox="1">
            <a:spLocks/>
          </p:cNvSpPr>
          <p:nvPr/>
        </p:nvSpPr>
        <p:spPr>
          <a:xfrm>
            <a:off x="8077200" y="6508750"/>
            <a:ext cx="762000" cy="365125"/>
          </a:xfrm>
          <a:prstGeom prst="rect">
            <a:avLst/>
          </a:prstGeom>
        </p:spPr>
        <p:txBody>
          <a:bodyPr vert="horz" lIns="0" tIns="0" rIns="0" bIns="0" anchor="b"/>
          <a:lstStyle/>
          <a:p>
            <a:pPr marL="0" marR="0" lvl="0" indent="0" algn="r" defTabSz="914400" rtl="0" eaLnBrk="1" fontAlgn="auto" latinLnBrk="0" hangingPunct="1">
              <a:lnSpc>
                <a:spcPct val="100000"/>
              </a:lnSpc>
              <a:spcBef>
                <a:spcPts val="0"/>
              </a:spcBef>
              <a:spcAft>
                <a:spcPts val="0"/>
              </a:spcAft>
              <a:buClrTx/>
              <a:buSzTx/>
              <a:buFontTx/>
              <a:buNone/>
              <a:tabLst/>
              <a:defRPr/>
            </a:pPr>
            <a:fld id="{A795AE8E-B2E5-47C6-BA2A-50D14D1CD013}" type="slidenum">
              <a:rPr kumimoji="0" lang="en-US" sz="2400" b="0" i="0" u="none" strike="noStrike" kern="1200" cap="none" spc="0" normalizeH="0" baseline="0" noProof="0" smtClean="0">
                <a:ln>
                  <a:noFill/>
                </a:ln>
                <a:solidFill>
                  <a:schemeClr val="accent1">
                    <a:lumMod val="25000"/>
                  </a:schemeClr>
                </a:solidFill>
                <a:effectLst/>
                <a:uLnTx/>
                <a:uFillTx/>
                <a:latin typeface="+mn-lt"/>
                <a:ea typeface="+mn-ea"/>
                <a:cs typeface="B Nazanin"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2400" b="0" i="0" u="none" strike="noStrike" kern="1200" cap="none" spc="0" normalizeH="0" baseline="0" noProof="0" dirty="0">
              <a:ln>
                <a:noFill/>
              </a:ln>
              <a:solidFill>
                <a:schemeClr val="accent1">
                  <a:lumMod val="25000"/>
                </a:schemeClr>
              </a:solidFill>
              <a:effectLst/>
              <a:uLnTx/>
              <a:uFillTx/>
              <a:latin typeface="+mn-lt"/>
              <a:ea typeface="+mn-ea"/>
              <a:cs typeface="B Nazanin"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09600"/>
            <a:ext cx="8001000" cy="2585323"/>
          </a:xfrm>
          <a:prstGeom prst="rect">
            <a:avLst/>
          </a:prstGeom>
          <a:noFill/>
        </p:spPr>
        <p:txBody>
          <a:bodyPr wrap="square" rtlCol="0">
            <a:spAutoFit/>
          </a:bodyPr>
          <a:lstStyle/>
          <a:p>
            <a:endParaRPr lang="fa-IR" dirty="0" smtClean="0"/>
          </a:p>
          <a:p>
            <a:endParaRPr lang="fa-IR" dirty="0"/>
          </a:p>
          <a:p>
            <a:endParaRPr lang="fa-IR" dirty="0" smtClean="0"/>
          </a:p>
          <a:p>
            <a:endParaRPr lang="fa-IR" dirty="0"/>
          </a:p>
          <a:p>
            <a:endParaRPr lang="fa-IR" dirty="0" smtClean="0"/>
          </a:p>
          <a:p>
            <a:endParaRPr lang="fa-IR" dirty="0"/>
          </a:p>
          <a:p>
            <a:endParaRPr lang="fa-IR" dirty="0" smtClean="0"/>
          </a:p>
          <a:p>
            <a:endParaRPr lang="fa-IR" dirty="0"/>
          </a:p>
          <a:p>
            <a:endParaRPr lang="en-US" dirty="0"/>
          </a:p>
        </p:txBody>
      </p:sp>
      <p:sp>
        <p:nvSpPr>
          <p:cNvPr id="6" name="Slide Number Placeholder 5"/>
          <p:cNvSpPr>
            <a:spLocks noGrp="1"/>
          </p:cNvSpPr>
          <p:nvPr>
            <p:ph type="sldNum" sz="quarter" idx="12"/>
          </p:nvPr>
        </p:nvSpPr>
        <p:spPr/>
        <p:txBody>
          <a:bodyPr/>
          <a:lstStyle/>
          <a:p>
            <a:fld id="{A795AE8E-B2E5-47C6-BA2A-50D14D1CD013}" type="slidenum">
              <a:rPr lang="en-US" sz="2400" b="1" smtClean="0">
                <a:latin typeface="Times New Roman" pitchFamily="18" charset="0"/>
                <a:cs typeface="Times New Roman" pitchFamily="18" charset="0"/>
              </a:rPr>
              <a:pPr/>
              <a:t>3</a:t>
            </a:fld>
            <a:endParaRPr lang="en-US" sz="2400" b="1" dirty="0">
              <a:latin typeface="Times New Roman" pitchFamily="18" charset="0"/>
              <a:cs typeface="Times New Roman" pitchFamily="18" charset="0"/>
            </a:endParaRPr>
          </a:p>
        </p:txBody>
      </p:sp>
      <p:sp>
        <p:nvSpPr>
          <p:cNvPr id="8" name="Slide Number Placeholder 2"/>
          <p:cNvSpPr txBox="1">
            <a:spLocks/>
          </p:cNvSpPr>
          <p:nvPr/>
        </p:nvSpPr>
        <p:spPr>
          <a:xfrm>
            <a:off x="8077200" y="6492875"/>
            <a:ext cx="762000" cy="365125"/>
          </a:xfrm>
          <a:prstGeom prst="rect">
            <a:avLst/>
          </a:prstGeom>
        </p:spPr>
        <p:txBody>
          <a:bodyPr vert="horz" lIns="0" tIns="0" rIns="0" bIns="0" anchor="b"/>
          <a:lstStyle/>
          <a:p>
            <a:pPr marL="0" marR="0" lvl="0" indent="0" algn="r" defTabSz="914400" rtl="0" eaLnBrk="1" fontAlgn="auto" latinLnBrk="0" hangingPunct="1">
              <a:lnSpc>
                <a:spcPct val="100000"/>
              </a:lnSpc>
              <a:spcBef>
                <a:spcPts val="0"/>
              </a:spcBef>
              <a:spcAft>
                <a:spcPts val="0"/>
              </a:spcAft>
              <a:buClrTx/>
              <a:buSzTx/>
              <a:buFontTx/>
              <a:buNone/>
              <a:tabLst/>
              <a:defRPr/>
            </a:pPr>
            <a:fld id="{A795AE8E-B2E5-47C6-BA2A-50D14D1CD013}" type="slidenum">
              <a:rPr kumimoji="0" lang="en-US" sz="2400" b="0" i="0" u="none" strike="noStrike" kern="1200" cap="none" spc="0" normalizeH="0" baseline="0" noProof="0" smtClean="0">
                <a:ln>
                  <a:noFill/>
                </a:ln>
                <a:solidFill>
                  <a:schemeClr val="accent1">
                    <a:lumMod val="25000"/>
                  </a:schemeClr>
                </a:solidFill>
                <a:effectLst/>
                <a:uLnTx/>
                <a:uFillTx/>
                <a:latin typeface="+mn-lt"/>
                <a:ea typeface="+mn-ea"/>
                <a:cs typeface="B Nazanin"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2400" b="0" i="0" u="none" strike="noStrike" kern="1200" cap="none" spc="0" normalizeH="0" baseline="0" noProof="0" dirty="0">
              <a:ln>
                <a:noFill/>
              </a:ln>
              <a:solidFill>
                <a:schemeClr val="accent1">
                  <a:lumMod val="25000"/>
                </a:schemeClr>
              </a:solidFill>
              <a:effectLst/>
              <a:uLnTx/>
              <a:uFillTx/>
              <a:latin typeface="+mn-lt"/>
              <a:ea typeface="+mn-ea"/>
              <a:cs typeface="B Nazanin" pitchFamily="2" charset="-78"/>
            </a:endParaRPr>
          </a:p>
        </p:txBody>
      </p:sp>
      <p:pic>
        <p:nvPicPr>
          <p:cNvPr id="7" name="Picture 2" descr="C:\Users\samira\Desktop\New folder\555pins.jpg"/>
          <p:cNvPicPr>
            <a:picLocks noChangeAspect="1" noChangeArrowheads="1"/>
          </p:cNvPicPr>
          <p:nvPr/>
        </p:nvPicPr>
        <p:blipFill>
          <a:blip r:embed="rId2"/>
          <a:srcRect/>
          <a:stretch>
            <a:fillRect/>
          </a:stretch>
        </p:blipFill>
        <p:spPr bwMode="auto">
          <a:xfrm>
            <a:off x="0" y="4953000"/>
            <a:ext cx="3714750" cy="1905000"/>
          </a:xfrm>
          <a:prstGeom prst="rect">
            <a:avLst/>
          </a:prstGeom>
          <a:noFill/>
        </p:spPr>
      </p:pic>
      <p:sp>
        <p:nvSpPr>
          <p:cNvPr id="15362" name="AutoShape 2" descr="C:\Users\samira\Desktop\New folder\%D8%AA%D8%B1%D8%A7%D8%B4%D9%87 %D8%B2%D9%85%D8%A7%D9%86%E2%80%8C%D8%B3%D9%86%D8%AC %DB%B5%DB%B5%DB%B5 - %D9%88%DB%8C%DA%A9%DB%8C%E2%80%8C%D9%BE%D8%AF%DB%8C%D8%A7%D8%8C %D8%AF%D8%A7%D9%86%D8%B4%D9%86%D8%A7%D9%85%D9%87%D9%94 %D8%A2%D8%B2%D8%A7%D8%AF_files\250px-Signetics_NE555N.JPG"/>
          <p:cNvSpPr>
            <a:spLocks noChangeAspect="1" noChangeArrowheads="1"/>
          </p:cNvSpPr>
          <p:nvPr/>
        </p:nvSpPr>
        <p:spPr bwMode="auto">
          <a:xfrm>
            <a:off x="8594725" y="-852488"/>
            <a:ext cx="2381250" cy="1790701"/>
          </a:xfrm>
          <a:prstGeom prst="rect">
            <a:avLst/>
          </a:prstGeom>
          <a:noFill/>
        </p:spPr>
        <p:txBody>
          <a:bodyPr vert="horz" wrap="square" lIns="91440" tIns="45720" rIns="91440" bIns="45720" numCol="1" anchor="t" anchorCtr="0" compatLnSpc="1">
            <a:prstTxWarp prst="textNoShape">
              <a:avLst/>
            </a:prstTxWarp>
          </a:bodyPr>
          <a:lstStyle/>
          <a:p>
            <a:endParaRPr lang="fa-IR"/>
          </a:p>
        </p:txBody>
      </p:sp>
      <p:sp>
        <p:nvSpPr>
          <p:cNvPr id="15364" name="AutoShape 4" descr="C:\Users\samira\Desktop\New folder\%D8%AA%D8%B1%D8%A7%D8%B4%D9%87 %D8%B2%D9%85%D8%A7%D9%86%E2%80%8C%D8%B3%D9%86%D8%AC %DB%B5%DB%B5%DB%B5 - %D9%88%DB%8C%DA%A9%DB%8C%E2%80%8C%D9%BE%D8%AF%DB%8C%D8%A7%D8%8C %D8%AF%D8%A7%D9%86%D8%B4%D9%86%D8%A7%D9%85%D9%87%D9%94 %D8%A2%D8%B2%D8%A7%D8%AF_files\250px-Signetics_NE555N.JPG"/>
          <p:cNvSpPr>
            <a:spLocks noChangeAspect="1" noChangeArrowheads="1"/>
          </p:cNvSpPr>
          <p:nvPr/>
        </p:nvSpPr>
        <p:spPr bwMode="auto">
          <a:xfrm>
            <a:off x="8594725" y="-852488"/>
            <a:ext cx="2381250" cy="1790701"/>
          </a:xfrm>
          <a:prstGeom prst="rect">
            <a:avLst/>
          </a:prstGeom>
          <a:noFill/>
        </p:spPr>
        <p:txBody>
          <a:bodyPr vert="horz" wrap="square" lIns="91440" tIns="45720" rIns="91440" bIns="45720" numCol="1" anchor="t" anchorCtr="0" compatLnSpc="1">
            <a:prstTxWarp prst="textNoShape">
              <a:avLst/>
            </a:prstTxWarp>
          </a:bodyPr>
          <a:lstStyle/>
          <a:p>
            <a:endParaRPr lang="fa-IR"/>
          </a:p>
        </p:txBody>
      </p:sp>
      <p:sp>
        <p:nvSpPr>
          <p:cNvPr id="15366" name="AutoShape 6" descr="file:///C:/Users/samira/Desktop/New%20folder/%D8%AA%D8%B1%D8%A7%D8%B4%D9%87%20%D8%B2%D9%85%D8%A7%D9%86%E2%80%8C%D8%B3%D9%86%D8%AC%20%DB%B5%DB%B5%DB%B5%20-%20%D9%88%DB%8C%DA%A9%DB%8C%E2%80%8C%D9%BE%D8%AF%DB%8C%D8%A7%D8%8C%20%D8%AF%D8%A7%D9%86%D8%B4%D9%86%D8%A7%D9%85%D9%87%D9%94%20%D8%A2%D8%B2%D8%A7%D8%AF_files/250px-Signetics_NE555N.JPG"/>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a-IR"/>
          </a:p>
        </p:txBody>
      </p:sp>
      <p:pic>
        <p:nvPicPr>
          <p:cNvPr id="15367" name="Picture 7" descr="C:\Users\samira\Desktop\250px-Signetics_NE555N.JPG"/>
          <p:cNvPicPr>
            <a:picLocks noChangeAspect="1" noChangeArrowheads="1"/>
          </p:cNvPicPr>
          <p:nvPr/>
        </p:nvPicPr>
        <p:blipFill>
          <a:blip r:embed="rId3"/>
          <a:srcRect/>
          <a:stretch>
            <a:fillRect/>
          </a:stretch>
        </p:blipFill>
        <p:spPr bwMode="auto">
          <a:xfrm>
            <a:off x="4038600" y="5067300"/>
            <a:ext cx="2381250" cy="1790700"/>
          </a:xfrm>
          <a:prstGeom prst="rect">
            <a:avLst/>
          </a:prstGeom>
          <a:noFill/>
        </p:spPr>
      </p:pic>
      <p:pic>
        <p:nvPicPr>
          <p:cNvPr id="15368" name="Picture 8"/>
          <p:cNvPicPr>
            <a:picLocks noChangeAspect="1" noChangeArrowheads="1"/>
          </p:cNvPicPr>
          <p:nvPr/>
        </p:nvPicPr>
        <p:blipFill>
          <a:blip r:embed="rId4"/>
          <a:srcRect/>
          <a:stretch>
            <a:fillRect/>
          </a:stretch>
        </p:blipFill>
        <p:spPr bwMode="auto">
          <a:xfrm>
            <a:off x="609599" y="0"/>
            <a:ext cx="8534401" cy="4343400"/>
          </a:xfrm>
          <a:prstGeom prst="rect">
            <a:avLst/>
          </a:prstGeom>
          <a:noFill/>
          <a:ln w="9525">
            <a:noFill/>
            <a:miter lim="800000"/>
            <a:headEnd/>
            <a:tailEnd/>
          </a:ln>
          <a:effectLst/>
        </p:spPr>
      </p:pic>
      <p:sp>
        <p:nvSpPr>
          <p:cNvPr id="13" name="Rectangle 12"/>
          <p:cNvSpPr/>
          <p:nvPr/>
        </p:nvSpPr>
        <p:spPr>
          <a:xfrm>
            <a:off x="152400" y="4343400"/>
            <a:ext cx="8991600" cy="461665"/>
          </a:xfrm>
          <a:prstGeom prst="rect">
            <a:avLst/>
          </a:prstGeom>
        </p:spPr>
        <p:txBody>
          <a:bodyPr wrap="square">
            <a:spAutoFit/>
          </a:bodyPr>
          <a:lstStyle/>
          <a:p>
            <a:pPr algn="r"/>
            <a:r>
              <a:rPr lang="fa-IR" sz="2400" dirty="0" smtClean="0">
                <a:solidFill>
                  <a:schemeClr val="bg1"/>
                </a:solidFill>
                <a:cs typeface="B Nazanin" pitchFamily="2" charset="-78"/>
              </a:rPr>
              <a:t>کاربرد :تولید پالس، کنترل پهنای پالس، مدارات تایمر و فرستنده و گیرنده و....</a:t>
            </a:r>
            <a:endParaRPr lang="fa-IR" sz="2400" dirty="0">
              <a:solidFill>
                <a:schemeClr val="bg1"/>
              </a:solidFill>
              <a:cs typeface="B Nazanin"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795AE8E-B2E5-47C6-BA2A-50D14D1CD013}" type="slidenum">
              <a:rPr lang="en-US" smtClean="0"/>
              <a:pPr/>
              <a:t>4</a:t>
            </a:fld>
            <a:endParaRPr lang="en-US"/>
          </a:p>
        </p:txBody>
      </p:sp>
      <p:sp>
        <p:nvSpPr>
          <p:cNvPr id="6" name="Slide Number Placeholder 2"/>
          <p:cNvSpPr txBox="1">
            <a:spLocks/>
          </p:cNvSpPr>
          <p:nvPr/>
        </p:nvSpPr>
        <p:spPr>
          <a:xfrm>
            <a:off x="8077200" y="6508750"/>
            <a:ext cx="762000" cy="365125"/>
          </a:xfrm>
          <a:prstGeom prst="rect">
            <a:avLst/>
          </a:prstGeom>
        </p:spPr>
        <p:txBody>
          <a:bodyPr vert="horz" lIns="0" tIns="0" rIns="0" bIns="0" anchor="b"/>
          <a:lstStyle/>
          <a:p>
            <a:pPr marL="0" marR="0" lvl="0" indent="0" algn="r" defTabSz="914400" rtl="0" eaLnBrk="1" fontAlgn="auto" latinLnBrk="0" hangingPunct="1">
              <a:lnSpc>
                <a:spcPct val="100000"/>
              </a:lnSpc>
              <a:spcBef>
                <a:spcPts val="0"/>
              </a:spcBef>
              <a:spcAft>
                <a:spcPts val="0"/>
              </a:spcAft>
              <a:buClrTx/>
              <a:buSzTx/>
              <a:buFontTx/>
              <a:buNone/>
              <a:tabLst/>
              <a:defRPr/>
            </a:pPr>
            <a:fld id="{A795AE8E-B2E5-47C6-BA2A-50D14D1CD013}" type="slidenum">
              <a:rPr kumimoji="0" lang="en-US" sz="2400" b="0" i="0" u="none" strike="noStrike" kern="1200" cap="none" spc="0" normalizeH="0" baseline="0" noProof="0" smtClean="0">
                <a:ln>
                  <a:noFill/>
                </a:ln>
                <a:solidFill>
                  <a:schemeClr val="accent1">
                    <a:lumMod val="25000"/>
                  </a:schemeClr>
                </a:solidFill>
                <a:effectLst/>
                <a:uLnTx/>
                <a:uFillTx/>
                <a:latin typeface="+mn-lt"/>
                <a:ea typeface="+mn-ea"/>
                <a:cs typeface="B Nazanin"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2400" b="0" i="0" u="none" strike="noStrike" kern="1200" cap="none" spc="0" normalizeH="0" baseline="0" noProof="0" dirty="0">
              <a:ln>
                <a:noFill/>
              </a:ln>
              <a:solidFill>
                <a:schemeClr val="accent1">
                  <a:lumMod val="25000"/>
                </a:schemeClr>
              </a:solidFill>
              <a:effectLst/>
              <a:uLnTx/>
              <a:uFillTx/>
              <a:latin typeface="+mn-lt"/>
              <a:ea typeface="+mn-ea"/>
              <a:cs typeface="B Nazanin" pitchFamily="2" charset="-78"/>
            </a:endParaRPr>
          </a:p>
        </p:txBody>
      </p:sp>
      <p:sp>
        <p:nvSpPr>
          <p:cNvPr id="7" name="TextBox 6"/>
          <p:cNvSpPr txBox="1"/>
          <p:nvPr/>
        </p:nvSpPr>
        <p:spPr>
          <a:xfrm>
            <a:off x="0" y="304800"/>
            <a:ext cx="9144000" cy="2308324"/>
          </a:xfrm>
          <a:prstGeom prst="rect">
            <a:avLst/>
          </a:prstGeom>
          <a:noFill/>
        </p:spPr>
        <p:txBody>
          <a:bodyPr wrap="square" rtlCol="1">
            <a:spAutoFit/>
          </a:bodyPr>
          <a:lstStyle/>
          <a:p>
            <a:pPr algn="r"/>
            <a:r>
              <a:rPr lang="fa-IR" sz="2400" dirty="0" smtClean="0">
                <a:solidFill>
                  <a:schemeClr val="bg1"/>
                </a:solidFill>
                <a:cs typeface="B Nazanin" pitchFamily="2" charset="-78"/>
              </a:rPr>
              <a:t>۵۵۵ سه مُد کاری دارد:</a:t>
            </a:r>
          </a:p>
          <a:p>
            <a:pPr algn="r"/>
            <a:r>
              <a:rPr lang="fa-IR" sz="2400" b="1" dirty="0" smtClean="0">
                <a:solidFill>
                  <a:schemeClr val="bg1"/>
                </a:solidFill>
                <a:cs typeface="B Nazanin" pitchFamily="2" charset="-78"/>
              </a:rPr>
              <a:t>مُد مونواستابل</a:t>
            </a:r>
          </a:p>
          <a:p>
            <a:pPr algn="r"/>
            <a:r>
              <a:rPr lang="fa-IR" sz="2400" dirty="0" smtClean="0">
                <a:solidFill>
                  <a:schemeClr val="bg1"/>
                </a:solidFill>
                <a:cs typeface="B Nazanin" pitchFamily="2" charset="-78"/>
              </a:rPr>
              <a:t>در مُد مونواستابل، تایمر ۵۵۵ به عنوان تولیدکننده پالس «تک-شات» عمل می‌کند. پالس ،زمانی که یک سیگنال از ورودی تریگر دریافت می‌کند آغاز می‌شود که از یک‌سوم ولتاژ منبع تغذیه کمتر است. پالس خروجی زمانی تمام می‌شود که ولتاژ خازن به ۲/۳ ولتاژ منبع تغذیه می‌رسد.</a:t>
            </a:r>
          </a:p>
          <a:p>
            <a:pPr algn="r"/>
            <a:endParaRPr lang="fa-IR" sz="2400" dirty="0">
              <a:solidFill>
                <a:schemeClr val="bg1"/>
              </a:solidFill>
              <a:cs typeface="B Nazanin" pitchFamily="2" charset="-78"/>
            </a:endParaRPr>
          </a:p>
        </p:txBody>
      </p:sp>
      <p:pic>
        <p:nvPicPr>
          <p:cNvPr id="39938" name="Picture 2" descr="C:\Users\samira\Desktop\220px-555_Monostable.png"/>
          <p:cNvPicPr>
            <a:picLocks noChangeAspect="1" noChangeArrowheads="1"/>
          </p:cNvPicPr>
          <p:nvPr/>
        </p:nvPicPr>
        <p:blipFill>
          <a:blip r:embed="rId2"/>
          <a:srcRect/>
          <a:stretch>
            <a:fillRect/>
          </a:stretch>
        </p:blipFill>
        <p:spPr bwMode="auto">
          <a:xfrm>
            <a:off x="228600" y="3657600"/>
            <a:ext cx="3200400" cy="290945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795AE8E-B2E5-47C6-BA2A-50D14D1CD013}" type="slidenum">
              <a:rPr lang="en-US" smtClean="0"/>
              <a:pPr/>
              <a:t>5</a:t>
            </a:fld>
            <a:endParaRPr lang="en-US"/>
          </a:p>
        </p:txBody>
      </p:sp>
      <p:sp>
        <p:nvSpPr>
          <p:cNvPr id="6" name="Slide Number Placeholder 2"/>
          <p:cNvSpPr txBox="1">
            <a:spLocks/>
          </p:cNvSpPr>
          <p:nvPr/>
        </p:nvSpPr>
        <p:spPr>
          <a:xfrm>
            <a:off x="8077200" y="6508750"/>
            <a:ext cx="762000" cy="365125"/>
          </a:xfrm>
          <a:prstGeom prst="rect">
            <a:avLst/>
          </a:prstGeom>
        </p:spPr>
        <p:txBody>
          <a:bodyPr vert="horz" lIns="0" tIns="0" rIns="0" bIns="0" anchor="b"/>
          <a:lstStyle/>
          <a:p>
            <a:pPr marL="0" marR="0" lvl="0" indent="0" algn="r" defTabSz="914400" rtl="0" eaLnBrk="1" fontAlgn="auto" latinLnBrk="0" hangingPunct="1">
              <a:lnSpc>
                <a:spcPct val="100000"/>
              </a:lnSpc>
              <a:spcBef>
                <a:spcPts val="0"/>
              </a:spcBef>
              <a:spcAft>
                <a:spcPts val="0"/>
              </a:spcAft>
              <a:buClrTx/>
              <a:buSzTx/>
              <a:buFontTx/>
              <a:buNone/>
              <a:tabLst/>
              <a:defRPr/>
            </a:pPr>
            <a:fld id="{A795AE8E-B2E5-47C6-BA2A-50D14D1CD013}" type="slidenum">
              <a:rPr kumimoji="0" lang="en-US" sz="2400" b="0" i="0" u="none" strike="noStrike" kern="1200" cap="none" spc="0" normalizeH="0" baseline="0" noProof="0" smtClean="0">
                <a:ln>
                  <a:noFill/>
                </a:ln>
                <a:solidFill>
                  <a:schemeClr val="accent1">
                    <a:lumMod val="25000"/>
                  </a:schemeClr>
                </a:solidFill>
                <a:effectLst/>
                <a:uLnTx/>
                <a:uFillTx/>
                <a:latin typeface="+mn-lt"/>
                <a:ea typeface="+mn-ea"/>
                <a:cs typeface="B Nazanin"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2400" b="0" i="0" u="none" strike="noStrike" kern="1200" cap="none" spc="0" normalizeH="0" baseline="0" noProof="0" dirty="0">
              <a:ln>
                <a:noFill/>
              </a:ln>
              <a:solidFill>
                <a:schemeClr val="accent1">
                  <a:lumMod val="25000"/>
                </a:schemeClr>
              </a:solidFill>
              <a:effectLst/>
              <a:uLnTx/>
              <a:uFillTx/>
              <a:latin typeface="+mn-lt"/>
              <a:ea typeface="+mn-ea"/>
              <a:cs typeface="B Nazanin" pitchFamily="2" charset="-78"/>
            </a:endParaRPr>
          </a:p>
        </p:txBody>
      </p:sp>
      <p:sp>
        <p:nvSpPr>
          <p:cNvPr id="7" name="TextBox 6"/>
          <p:cNvSpPr txBox="1"/>
          <p:nvPr/>
        </p:nvSpPr>
        <p:spPr>
          <a:xfrm>
            <a:off x="0" y="304800"/>
            <a:ext cx="9144000" cy="1938992"/>
          </a:xfrm>
          <a:prstGeom prst="rect">
            <a:avLst/>
          </a:prstGeom>
          <a:noFill/>
        </p:spPr>
        <p:txBody>
          <a:bodyPr wrap="square" rtlCol="1">
            <a:spAutoFit/>
          </a:bodyPr>
          <a:lstStyle/>
          <a:p>
            <a:pPr algn="r"/>
            <a:r>
              <a:rPr lang="fa-IR" sz="2400" b="1" dirty="0" smtClean="0">
                <a:solidFill>
                  <a:schemeClr val="bg1"/>
                </a:solidFill>
                <a:cs typeface="B Nazanin" pitchFamily="2" charset="-78"/>
              </a:rPr>
              <a:t>مُد آ-استابل</a:t>
            </a:r>
          </a:p>
          <a:p>
            <a:pPr algn="r"/>
            <a:endParaRPr lang="fa-IR" sz="2400" dirty="0" smtClean="0">
              <a:solidFill>
                <a:schemeClr val="bg1"/>
              </a:solidFill>
              <a:cs typeface="B Nazanin" pitchFamily="2" charset="-78"/>
            </a:endParaRPr>
          </a:p>
          <a:p>
            <a:pPr algn="r"/>
            <a:r>
              <a:rPr lang="fa-IR" sz="2400" dirty="0" smtClean="0">
                <a:solidFill>
                  <a:schemeClr val="bg1"/>
                </a:solidFill>
                <a:cs typeface="B Nazanin" pitchFamily="2" charset="-78"/>
              </a:rPr>
              <a:t>در مُد آ-استابل، تایمر ۵۵۵ یک موج مربعی دائمی را با فرکانس مشخص شده به خروجی می‌دهد. </a:t>
            </a:r>
          </a:p>
          <a:p>
            <a:pPr algn="r"/>
            <a:r>
              <a:rPr lang="fa-IR" sz="2400" dirty="0" smtClean="0">
                <a:solidFill>
                  <a:schemeClr val="bg1"/>
                </a:solidFill>
                <a:cs typeface="B Nazanin" pitchFamily="2" charset="-78"/>
              </a:rPr>
              <a:t>به خاطر شارژ شدن خازن از راه دو مقاومت و خالی شدن تنها از طریق مقاومت دوم، تا هنگامی که پایه شماره 7در مدت پایین بودن خروجی مقاومت کم تا زمین دارد، خازن تخلیه می‌شود.</a:t>
            </a:r>
            <a:endParaRPr lang="fa-IR" sz="2400" dirty="0">
              <a:solidFill>
                <a:schemeClr val="bg1"/>
              </a:solidFill>
              <a:cs typeface="B Nazanin" pitchFamily="2" charset="-78"/>
            </a:endParaRPr>
          </a:p>
        </p:txBody>
      </p:sp>
      <p:pic>
        <p:nvPicPr>
          <p:cNvPr id="41986" name="Picture 2" descr="C:\Users\samira\Desktop\220px-555_Astable_Diagram.png"/>
          <p:cNvPicPr>
            <a:picLocks noChangeAspect="1" noChangeArrowheads="1"/>
          </p:cNvPicPr>
          <p:nvPr/>
        </p:nvPicPr>
        <p:blipFill>
          <a:blip r:embed="rId2"/>
          <a:srcRect/>
          <a:stretch>
            <a:fillRect/>
          </a:stretch>
        </p:blipFill>
        <p:spPr bwMode="auto">
          <a:xfrm>
            <a:off x="0" y="3581400"/>
            <a:ext cx="3810000" cy="31242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0" y="0"/>
            <a:ext cx="91440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توضیحات مدار</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بخش اول شامل دو مدار مجتمع</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(IC)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تایمر </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555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و برخی از اجزای متصل مانند مقاومت ها، خازن، و دیودها</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lvl="0" algn="r" rtl="1" eaLnBrk="0" fontAlgn="base" hangingPunct="0">
              <a:spcBef>
                <a:spcPct val="0"/>
              </a:spcBef>
              <a:spcAft>
                <a:spcPct val="0"/>
              </a:spcAf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اولین </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lang="en-US" sz="2400" dirty="0" smtClean="0">
                <a:solidFill>
                  <a:schemeClr val="bg1"/>
                </a:solidFill>
                <a:latin typeface="Calibri" pitchFamily="34" charset="0"/>
                <a:ea typeface="Calibri" pitchFamily="34" charset="0"/>
                <a:cs typeface="B Nazanin" pitchFamily="2" charset="-78"/>
              </a:rPr>
              <a:t>IC 555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نوسان ساز تک پایدار </a:t>
            </a:r>
            <a:r>
              <a:rPr kumimoji="0" lang="en-US" sz="2400" b="0" i="0" u="none" strike="noStrike" cap="none" normalizeH="0" baseline="0" dirty="0" err="1" smtClean="0">
                <a:ln>
                  <a:noFill/>
                </a:ln>
                <a:solidFill>
                  <a:schemeClr val="bg1"/>
                </a:solidFill>
                <a:effectLst/>
                <a:latin typeface="Calibri" pitchFamily="34" charset="0"/>
                <a:ea typeface="Calibri" pitchFamily="34" charset="0"/>
                <a:cs typeface="B Nazanin" pitchFamily="2" charset="-78"/>
              </a:rPr>
              <a:t>monostable</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است و  دومین </a:t>
            </a:r>
            <a:r>
              <a:rPr lang="en-US" sz="2400" dirty="0" smtClean="0">
                <a:solidFill>
                  <a:schemeClr val="bg1"/>
                </a:solidFill>
                <a:latin typeface="Calibri" pitchFamily="34" charset="0"/>
                <a:ea typeface="Calibri" pitchFamily="34" charset="0"/>
                <a:cs typeface="B Nazanin" pitchFamily="2" charset="-78"/>
              </a:rPr>
              <a:t>IC 555 </a:t>
            </a:r>
            <a:r>
              <a:rPr lang="fa-IR" sz="2400" dirty="0" smtClean="0">
                <a:solidFill>
                  <a:schemeClr val="bg1"/>
                </a:solidFill>
                <a:latin typeface="Calibri" pitchFamily="34" charset="0"/>
                <a:ea typeface="Calibri" pitchFamily="34" charset="0"/>
                <a:cs typeface="B Nazanin" pitchFamily="2" charset="-78"/>
              </a:rPr>
              <a:t>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نوسان ساز ناپایدار است</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ورودی سنسور : میکروسوییچ</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خروجی نوسان ساز ناپایا یک سری از پالس است</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lvl="0" algn="r" rtl="1" eaLnBrk="0" fontAlgn="base" hangingPunct="0">
              <a:spcBef>
                <a:spcPct val="0"/>
              </a:spcBef>
              <a:spcAft>
                <a:spcPct val="0"/>
              </a:spcAf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چرخه کار (دیوتی سایکل)عرض و فرکانس پالس را با تنظیم مقدار مقاومت</a:t>
            </a:r>
            <a:r>
              <a:rPr kumimoji="0" lang="fa-IR" sz="2400" b="0" i="0" u="none" strike="noStrike" cap="none" normalizeH="0" dirty="0" smtClean="0">
                <a:ln>
                  <a:noFill/>
                </a:ln>
                <a:solidFill>
                  <a:schemeClr val="bg1"/>
                </a:solidFill>
                <a:effectLst/>
                <a:latin typeface="Calibri" pitchFamily="34" charset="0"/>
                <a:ea typeface="Calibri" pitchFamily="34" charset="0"/>
                <a:cs typeface="B Nazanin" pitchFamily="2" charset="-78"/>
              </a:rPr>
              <a:t> های </a:t>
            </a:r>
            <a:r>
              <a:rPr kumimoji="0" lang="en-US" sz="2400" b="0" i="0" u="none" strike="noStrike" cap="none" normalizeH="0" dirty="0" smtClean="0">
                <a:ln>
                  <a:noFill/>
                </a:ln>
                <a:solidFill>
                  <a:schemeClr val="bg1"/>
                </a:solidFill>
                <a:effectLst/>
                <a:latin typeface="Calibri" pitchFamily="34" charset="0"/>
                <a:ea typeface="Calibri" pitchFamily="34" charset="0"/>
                <a:cs typeface="B Nazanin" pitchFamily="2" charset="-78"/>
              </a:rPr>
              <a:t>R1,RA,RB</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و خازن </a:t>
            </a:r>
            <a:r>
              <a:rPr lang="fa-IR" sz="2400" dirty="0" smtClean="0">
                <a:solidFill>
                  <a:schemeClr val="bg1"/>
                </a:solidFill>
                <a:latin typeface="Calibri" pitchFamily="34" charset="0"/>
                <a:ea typeface="Calibri" pitchFamily="34" charset="0"/>
                <a:cs typeface="B Nazanin" pitchFamily="2" charset="-78"/>
              </a:rPr>
              <a:t>های </a:t>
            </a:r>
            <a:r>
              <a:rPr lang="en-US" sz="2400" dirty="0" smtClean="0">
                <a:solidFill>
                  <a:schemeClr val="bg1"/>
                </a:solidFill>
                <a:latin typeface="Calibri" pitchFamily="34" charset="0"/>
                <a:ea typeface="Calibri" pitchFamily="34" charset="0"/>
                <a:cs typeface="B Nazanin" pitchFamily="2" charset="-78"/>
              </a:rPr>
              <a:t>C1,C2</a:t>
            </a:r>
            <a:r>
              <a:rPr lang="fa-IR" sz="2400" dirty="0" smtClean="0">
                <a:solidFill>
                  <a:srgbClr val="FF0000"/>
                </a:solidFill>
                <a:latin typeface="Calibri" pitchFamily="34" charset="0"/>
                <a:ea typeface="Calibri" pitchFamily="34" charset="0"/>
                <a:cs typeface="B Nazanin" pitchFamily="2" charset="-78"/>
              </a:rPr>
              <a:t> </a:t>
            </a:r>
            <a:r>
              <a:rPr lang="fa-IR" sz="2400" dirty="0" smtClean="0">
                <a:solidFill>
                  <a:schemeClr val="bg1"/>
                </a:solidFill>
                <a:latin typeface="Calibri" pitchFamily="34" charset="0"/>
                <a:ea typeface="Calibri" pitchFamily="34" charset="0"/>
                <a:cs typeface="B Nazanin" pitchFamily="2" charset="-78"/>
              </a:rPr>
              <a:t>می توان کنترل کرد .</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p:txBody>
      </p:sp>
      <p:pic>
        <p:nvPicPr>
          <p:cNvPr id="1026" name="Picture 2"/>
          <p:cNvPicPr>
            <a:picLocks noChangeAspect="1" noChangeArrowheads="1"/>
          </p:cNvPicPr>
          <p:nvPr/>
        </p:nvPicPr>
        <p:blipFill>
          <a:blip r:embed="rId2"/>
          <a:srcRect/>
          <a:stretch>
            <a:fillRect/>
          </a:stretch>
        </p:blipFill>
        <p:spPr bwMode="auto">
          <a:xfrm>
            <a:off x="0" y="3738624"/>
            <a:ext cx="6934200" cy="3119376"/>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A795AE8E-B2E5-47C6-BA2A-50D14D1CD013}" type="slidenum">
              <a:rPr lang="en-US" smtClean="0"/>
              <a:pPr/>
              <a:t>6</a:t>
            </a:fld>
            <a:endParaRPr lang="en-US" dirty="0"/>
          </a:p>
        </p:txBody>
      </p:sp>
      <p:sp>
        <p:nvSpPr>
          <p:cNvPr id="6" name="Slide Number Placeholder 2"/>
          <p:cNvSpPr txBox="1">
            <a:spLocks/>
          </p:cNvSpPr>
          <p:nvPr/>
        </p:nvSpPr>
        <p:spPr>
          <a:xfrm>
            <a:off x="8077200" y="6508750"/>
            <a:ext cx="762000" cy="365125"/>
          </a:xfrm>
          <a:prstGeom prst="rect">
            <a:avLst/>
          </a:prstGeom>
        </p:spPr>
        <p:txBody>
          <a:bodyPr vert="horz" lIns="0" tIns="0" rIns="0" bIns="0" anchor="b"/>
          <a:lstStyle/>
          <a:p>
            <a:pPr marL="0" marR="0" lvl="0" indent="0" algn="r" defTabSz="914400" rtl="0" eaLnBrk="1" fontAlgn="auto" latinLnBrk="0" hangingPunct="1">
              <a:lnSpc>
                <a:spcPct val="100000"/>
              </a:lnSpc>
              <a:spcBef>
                <a:spcPts val="0"/>
              </a:spcBef>
              <a:spcAft>
                <a:spcPts val="0"/>
              </a:spcAft>
              <a:buClrTx/>
              <a:buSzTx/>
              <a:buFontTx/>
              <a:buNone/>
              <a:tabLst/>
              <a:defRPr/>
            </a:pPr>
            <a:fld id="{A795AE8E-B2E5-47C6-BA2A-50D14D1CD013}" type="slidenum">
              <a:rPr kumimoji="0" lang="en-US" sz="2400" b="0" i="0" u="none" strike="noStrike" kern="1200" cap="none" spc="0" normalizeH="0" baseline="0" noProof="0" smtClean="0">
                <a:ln>
                  <a:noFill/>
                </a:ln>
                <a:solidFill>
                  <a:schemeClr val="accent1">
                    <a:lumMod val="25000"/>
                  </a:schemeClr>
                </a:solidFill>
                <a:effectLst/>
                <a:uLnTx/>
                <a:uFillTx/>
                <a:latin typeface="+mn-lt"/>
                <a:ea typeface="+mn-ea"/>
                <a:cs typeface="B Nazanin"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2400" b="0" i="0" u="none" strike="noStrike" kern="1200" cap="none" spc="0" normalizeH="0" baseline="0" noProof="0" dirty="0">
              <a:ln>
                <a:noFill/>
              </a:ln>
              <a:solidFill>
                <a:schemeClr val="accent1">
                  <a:lumMod val="25000"/>
                </a:schemeClr>
              </a:solidFill>
              <a:effectLst/>
              <a:uLnTx/>
              <a:uFillTx/>
              <a:latin typeface="+mn-lt"/>
              <a:ea typeface="+mn-ea"/>
              <a:cs typeface="B Nazanin"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0" y="0"/>
            <a:ext cx="9144003"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lang="fa-IR" sz="2400" dirty="0" smtClean="0">
              <a:solidFill>
                <a:schemeClr val="bg1"/>
              </a:solidFill>
              <a:latin typeface="Calibri" pitchFamily="34" charset="0"/>
              <a:ea typeface="Calibri" pitchFamily="34" charset="0"/>
              <a:cs typeface="B Nazanin"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endParaRPr>
          </a:p>
          <a:p>
            <a:pPr lvl="0" algn="r" rtl="1" eaLnBrk="0" fontAlgn="base" hangingPunct="0">
              <a:spcBef>
                <a:spcPct val="0"/>
              </a:spcBef>
              <a:spcAft>
                <a:spcPct val="0"/>
              </a:spcAft>
            </a:pPr>
            <a:r>
              <a:rPr lang="fa-IR" sz="2400" dirty="0" smtClean="0">
                <a:solidFill>
                  <a:schemeClr val="bg1"/>
                </a:solidFill>
                <a:latin typeface="Calibri" pitchFamily="34" charset="0"/>
                <a:ea typeface="Calibri" pitchFamily="34" charset="0"/>
                <a:cs typeface="B Nazanin" pitchFamily="2" charset="-78"/>
              </a:rPr>
              <a:t>بخش دوم مدار :</a:t>
            </a:r>
          </a:p>
          <a:p>
            <a:pPr lvl="0" algn="r" rtl="1" eaLnBrk="0" fontAlgn="base" hangingPunct="0">
              <a:spcBef>
                <a:spcPct val="0"/>
              </a:spcBef>
              <a:spcAft>
                <a:spcPct val="0"/>
              </a:spcAft>
            </a:pPr>
            <a:r>
              <a:rPr lang="fa-IR" sz="2400" dirty="0" smtClean="0">
                <a:solidFill>
                  <a:schemeClr val="bg1"/>
                </a:solidFill>
                <a:latin typeface="Calibri" pitchFamily="34" charset="0"/>
                <a:ea typeface="Calibri" pitchFamily="34" charset="0"/>
                <a:cs typeface="B Nazanin" pitchFamily="2" charset="-78"/>
              </a:rPr>
              <a:t> چهار تقویت کننده های عملیاتی</a:t>
            </a:r>
            <a:r>
              <a:rPr lang="en-US" sz="2400" dirty="0" smtClean="0">
                <a:solidFill>
                  <a:schemeClr val="bg1"/>
                </a:solidFill>
                <a:latin typeface="Calibri" pitchFamily="34" charset="0"/>
                <a:ea typeface="Calibri" pitchFamily="34" charset="0"/>
                <a:cs typeface="B Nazanin" pitchFamily="2" charset="-78"/>
              </a:rPr>
              <a:t>(OP1-4)</a:t>
            </a:r>
            <a:r>
              <a:rPr lang="fa-IR" sz="2400" dirty="0" smtClean="0">
                <a:solidFill>
                  <a:schemeClr val="bg1"/>
                </a:solidFill>
                <a:latin typeface="Calibri" pitchFamily="34" charset="0"/>
                <a:ea typeface="Calibri" pitchFamily="34" charset="0"/>
                <a:cs typeface="B Nazanin" pitchFamily="2" charset="-78"/>
              </a:rPr>
              <a:t>، یک ترانزیستور،یک ترانسفورماتور </a:t>
            </a:r>
            <a:endParaRPr lang="en-US" sz="2400" dirty="0" smtClean="0">
              <a:solidFill>
                <a:schemeClr val="bg1"/>
              </a:solidFill>
              <a:latin typeface="Arial" pitchFamily="34" charset="0"/>
              <a:cs typeface="B Nazanin" pitchFamily="2" charset="-78"/>
            </a:endParaRPr>
          </a:p>
          <a:p>
            <a:pPr lvl="0" algn="r" rtl="1" eaLnBrk="0" fontAlgn="base" hangingPunct="0">
              <a:spcBef>
                <a:spcPct val="0"/>
              </a:spcBef>
              <a:spcAft>
                <a:spcPct val="0"/>
              </a:spcAft>
            </a:pPr>
            <a:r>
              <a:rPr lang="en-US" sz="2400" dirty="0" smtClean="0">
                <a:solidFill>
                  <a:schemeClr val="bg1"/>
                </a:solidFill>
                <a:latin typeface="Calibri" pitchFamily="34" charset="0"/>
                <a:ea typeface="Calibri" pitchFamily="34" charset="0"/>
                <a:cs typeface="B Nazanin" pitchFamily="2" charset="-78"/>
              </a:rPr>
              <a:t>OP1 </a:t>
            </a:r>
            <a:r>
              <a:rPr lang="fa-IR" sz="2400" dirty="0" smtClean="0">
                <a:solidFill>
                  <a:schemeClr val="bg1"/>
                </a:solidFill>
                <a:latin typeface="Calibri" pitchFamily="34" charset="0"/>
                <a:ea typeface="Calibri" pitchFamily="34" charset="0"/>
                <a:cs typeface="B Nazanin" pitchFamily="2" charset="-78"/>
              </a:rPr>
              <a:t>به عنوان یک تقویت کننده خطا استفاده می شود</a:t>
            </a:r>
            <a:r>
              <a:rPr lang="en-US" sz="2400" dirty="0" smtClean="0">
                <a:solidFill>
                  <a:schemeClr val="bg1"/>
                </a:solidFill>
                <a:latin typeface="Calibri" pitchFamily="34" charset="0"/>
                <a:ea typeface="Calibri" pitchFamily="34" charset="0"/>
                <a:cs typeface="B Nazanin" pitchFamily="2" charset="-78"/>
              </a:rPr>
              <a:t>.</a:t>
            </a:r>
            <a:r>
              <a:rPr lang="fa-IR" sz="2400" dirty="0" smtClean="0">
                <a:solidFill>
                  <a:schemeClr val="bg1"/>
                </a:solidFill>
                <a:latin typeface="Calibri" pitchFamily="34" charset="0"/>
                <a:ea typeface="Calibri" pitchFamily="34" charset="0"/>
                <a:cs typeface="B Nazanin" pitchFamily="2" charset="-78"/>
              </a:rPr>
              <a:t>(اختلاف 2 ولتاژ را با بهره 0.2تقویت میکند.)وجود خازن: فیلتر پایین گذر(پالس اول را به </a:t>
            </a:r>
            <a:r>
              <a:rPr lang="en-US" sz="2400" dirty="0" smtClean="0">
                <a:solidFill>
                  <a:schemeClr val="bg1"/>
                </a:solidFill>
                <a:latin typeface="Calibri" pitchFamily="34" charset="0"/>
                <a:ea typeface="Calibri" pitchFamily="34" charset="0"/>
                <a:cs typeface="B Nazanin" pitchFamily="2" charset="-78"/>
              </a:rPr>
              <a:t>dc </a:t>
            </a:r>
            <a:r>
              <a:rPr lang="fa-IR" sz="2400" dirty="0" smtClean="0">
                <a:solidFill>
                  <a:schemeClr val="bg1"/>
                </a:solidFill>
                <a:latin typeface="Calibri" pitchFamily="34" charset="0"/>
                <a:ea typeface="Calibri" pitchFamily="34" charset="0"/>
                <a:cs typeface="B Nazanin" pitchFamily="2" charset="-78"/>
              </a:rPr>
              <a:t>تبدیل می کند.)</a:t>
            </a:r>
            <a:endParaRPr lang="en-US" sz="2400" dirty="0" smtClean="0">
              <a:solidFill>
                <a:schemeClr val="bg1"/>
              </a:solidFill>
              <a:latin typeface="Arial" pitchFamily="34" charset="0"/>
              <a:cs typeface="B Nazanin" pitchFamily="2" charset="-78"/>
            </a:endParaRPr>
          </a:p>
          <a:p>
            <a:pPr lvl="0" algn="r" rtl="1" eaLnBrk="0" fontAlgn="base" hangingPunct="0">
              <a:spcBef>
                <a:spcPct val="0"/>
              </a:spcBef>
              <a:spcAft>
                <a:spcPct val="0"/>
              </a:spcAft>
            </a:pPr>
            <a:r>
              <a:rPr lang="en-US" sz="2400" dirty="0" smtClean="0">
                <a:solidFill>
                  <a:schemeClr val="bg1"/>
                </a:solidFill>
                <a:latin typeface="Calibri" pitchFamily="34" charset="0"/>
                <a:ea typeface="Calibri" pitchFamily="34" charset="0"/>
                <a:cs typeface="B Nazanin" pitchFamily="2" charset="-78"/>
              </a:rPr>
              <a:t>OP2 </a:t>
            </a:r>
            <a:r>
              <a:rPr lang="fa-IR" sz="2400" dirty="0" smtClean="0">
                <a:solidFill>
                  <a:schemeClr val="bg1"/>
                </a:solidFill>
                <a:latin typeface="Calibri" pitchFamily="34" charset="0"/>
                <a:ea typeface="Calibri" pitchFamily="34" charset="0"/>
                <a:cs typeface="B Nazanin" pitchFamily="2" charset="-78"/>
              </a:rPr>
              <a:t> : تقویت سیگنال برای تحریک ترانسفورماتور با بهره 11.</a:t>
            </a:r>
          </a:p>
          <a:p>
            <a:pPr algn="r" rtl="1" fontAlgn="base">
              <a:spcBef>
                <a:spcPct val="0"/>
              </a:spcBef>
              <a:spcAft>
                <a:spcPct val="0"/>
              </a:spcAft>
            </a:pP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OP3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(بهره 101)و </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OP4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(بافر): شبکه بازخورد فعلی</a:t>
            </a:r>
            <a:r>
              <a:rPr lang="fa-IR" sz="2400" dirty="0" smtClean="0">
                <a:solidFill>
                  <a:schemeClr val="bg1"/>
                </a:solidFill>
                <a:latin typeface="Calibri" pitchFamily="34" charset="0"/>
                <a:ea typeface="Calibri" pitchFamily="34" charset="0"/>
                <a:cs typeface="B Nazanin" pitchFamily="2" charset="-78"/>
              </a:rPr>
              <a:t>.</a:t>
            </a:r>
          </a:p>
          <a:p>
            <a:pPr algn="r" rtl="1" fontAlgn="base">
              <a:spcBef>
                <a:spcPct val="0"/>
              </a:spcBef>
              <a:spcAft>
                <a:spcPct val="0"/>
              </a:spcAft>
            </a:pPr>
            <a:r>
              <a:rPr lang="fa-IR" sz="2400" dirty="0" smtClean="0">
                <a:solidFill>
                  <a:schemeClr val="bg1"/>
                </a:solidFill>
                <a:latin typeface="Calibri" pitchFamily="34" charset="0"/>
                <a:ea typeface="Calibri" pitchFamily="34" charset="0"/>
                <a:cs typeface="B Nazanin" pitchFamily="2" charset="-78"/>
              </a:rPr>
              <a:t>دیود و خازن:آشکار ساز پیک،پالس به </a:t>
            </a:r>
            <a:r>
              <a:rPr lang="en-US" sz="2400" dirty="0" smtClean="0">
                <a:solidFill>
                  <a:schemeClr val="bg1"/>
                </a:solidFill>
                <a:latin typeface="Calibri" pitchFamily="34" charset="0"/>
                <a:ea typeface="Calibri" pitchFamily="34" charset="0"/>
                <a:cs typeface="B Nazanin" pitchFamily="2" charset="-78"/>
              </a:rPr>
              <a:t>dc</a:t>
            </a:r>
            <a:r>
              <a:rPr lang="fa-IR" sz="2400" dirty="0" smtClean="0">
                <a:solidFill>
                  <a:schemeClr val="bg1"/>
                </a:solidFill>
                <a:latin typeface="Calibri" pitchFamily="34" charset="0"/>
                <a:ea typeface="Calibri" pitchFamily="34" charset="0"/>
                <a:cs typeface="B Nazanin" pitchFamily="2" charset="-78"/>
              </a:rPr>
              <a:t>تبدیل می شود. </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دامنه پالس به وسیله </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lang="en-US" sz="2400" dirty="0" smtClean="0">
                <a:solidFill>
                  <a:schemeClr val="bg1"/>
                </a:solidFill>
                <a:latin typeface="Calibri" pitchFamily="34" charset="0"/>
                <a:ea typeface="Calibri" pitchFamily="34" charset="0"/>
                <a:cs typeface="B Nazanin" pitchFamily="2" charset="-78"/>
              </a:rPr>
              <a:t>R2</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تنظیم میشود.</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ترانسفورماتور استفاده می شود برای اینکه ولتاژ خروجی  را 40 برابر</a:t>
            </a:r>
            <a:r>
              <a:rPr kumimoji="0" lang="fa-IR" sz="2400" b="0" i="0" u="none" strike="noStrike" cap="none" normalizeH="0" dirty="0" smtClean="0">
                <a:ln>
                  <a:noFill/>
                </a:ln>
                <a:solidFill>
                  <a:schemeClr val="bg1"/>
                </a:solidFill>
                <a:effectLst/>
                <a:latin typeface="Calibri" pitchFamily="34" charset="0"/>
                <a:ea typeface="Calibri" pitchFamily="34" charset="0"/>
                <a:cs typeface="B Nazanin" pitchFamily="2" charset="-78"/>
              </a:rPr>
              <a:t>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کند </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p:txBody>
      </p:sp>
      <p:pic>
        <p:nvPicPr>
          <p:cNvPr id="2050" name="Picture 2"/>
          <p:cNvPicPr>
            <a:picLocks noChangeAspect="1" noChangeArrowheads="1"/>
          </p:cNvPicPr>
          <p:nvPr/>
        </p:nvPicPr>
        <p:blipFill>
          <a:blip r:embed="rId2"/>
          <a:srcRect/>
          <a:stretch>
            <a:fillRect/>
          </a:stretch>
        </p:blipFill>
        <p:spPr bwMode="auto">
          <a:xfrm>
            <a:off x="0" y="4267200"/>
            <a:ext cx="6019800" cy="2590800"/>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A795AE8E-B2E5-47C6-BA2A-50D14D1CD013}" type="slidenum">
              <a:rPr lang="en-US" smtClean="0"/>
              <a:pPr/>
              <a:t>7</a:t>
            </a:fld>
            <a:endParaRPr lang="en-US"/>
          </a:p>
        </p:txBody>
      </p:sp>
      <p:sp>
        <p:nvSpPr>
          <p:cNvPr id="6" name="Slide Number Placeholder 2"/>
          <p:cNvSpPr txBox="1">
            <a:spLocks/>
          </p:cNvSpPr>
          <p:nvPr/>
        </p:nvSpPr>
        <p:spPr>
          <a:xfrm>
            <a:off x="8077200" y="6508750"/>
            <a:ext cx="762000" cy="365125"/>
          </a:xfrm>
          <a:prstGeom prst="rect">
            <a:avLst/>
          </a:prstGeom>
        </p:spPr>
        <p:txBody>
          <a:bodyPr vert="horz" lIns="0" tIns="0" rIns="0" bIns="0" anchor="b"/>
          <a:lstStyle/>
          <a:p>
            <a:pPr marL="0" marR="0" lvl="0" indent="0" algn="r" defTabSz="914400" rtl="0" eaLnBrk="1" fontAlgn="auto" latinLnBrk="0" hangingPunct="1">
              <a:lnSpc>
                <a:spcPct val="100000"/>
              </a:lnSpc>
              <a:spcBef>
                <a:spcPts val="0"/>
              </a:spcBef>
              <a:spcAft>
                <a:spcPts val="0"/>
              </a:spcAft>
              <a:buClrTx/>
              <a:buSzTx/>
              <a:buFontTx/>
              <a:buNone/>
              <a:tabLst/>
              <a:defRPr/>
            </a:pPr>
            <a:fld id="{A795AE8E-B2E5-47C6-BA2A-50D14D1CD013}" type="slidenum">
              <a:rPr kumimoji="0" lang="en-US" sz="2400" b="0" i="0" u="none" strike="noStrike" kern="1200" cap="none" spc="0" normalizeH="0" baseline="0" noProof="0" smtClean="0">
                <a:ln>
                  <a:noFill/>
                </a:ln>
                <a:solidFill>
                  <a:schemeClr val="accent1">
                    <a:lumMod val="25000"/>
                  </a:schemeClr>
                </a:solidFill>
                <a:effectLst/>
                <a:uLnTx/>
                <a:uFillTx/>
                <a:latin typeface="+mn-lt"/>
                <a:ea typeface="+mn-ea"/>
                <a:cs typeface="B Nazanin"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2400" b="0" i="0" u="none" strike="noStrike" kern="1200" cap="none" spc="0" normalizeH="0" baseline="0" noProof="0" dirty="0">
              <a:ln>
                <a:noFill/>
              </a:ln>
              <a:solidFill>
                <a:schemeClr val="accent1">
                  <a:lumMod val="25000"/>
                </a:schemeClr>
              </a:solidFill>
              <a:effectLst/>
              <a:uLnTx/>
              <a:uFillTx/>
              <a:latin typeface="+mn-lt"/>
              <a:ea typeface="+mn-ea"/>
              <a:cs typeface="B Nazanin"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ChangeArrowheads="1"/>
          </p:cNvSpPr>
          <p:nvPr/>
        </p:nvSpPr>
        <p:spPr bwMode="auto">
          <a:xfrm>
            <a:off x="-3" y="228600"/>
            <a:ext cx="9144003"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شکل موجهای تجربی</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این شکل موج، در شکل 2نشان داده شده است</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بار مصرفی:</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R=3</a:t>
            </a:r>
            <a:r>
              <a:rPr kumimoji="0" lang="en-US" sz="2400" b="0" i="0" u="none" strike="noStrike" cap="none" normalizeH="0" dirty="0" smtClean="0">
                <a:ln>
                  <a:noFill/>
                </a:ln>
                <a:solidFill>
                  <a:schemeClr val="bg1"/>
                </a:solidFill>
                <a:effectLst/>
                <a:latin typeface="Calibri" pitchFamily="34" charset="0"/>
                <a:ea typeface="Calibri" pitchFamily="34" charset="0"/>
                <a:cs typeface="B Nazanin" pitchFamily="2" charset="-78"/>
              </a:rPr>
              <a:t> k</a:t>
            </a:r>
            <a:r>
              <a:rPr kumimoji="0" lang="el-GR" sz="2400" b="0" i="0" u="none" strike="noStrike" cap="none" normalizeH="0" dirty="0" smtClean="0">
                <a:ln>
                  <a:noFill/>
                </a:ln>
                <a:solidFill>
                  <a:schemeClr val="bg1"/>
                </a:solidFill>
                <a:effectLst/>
                <a:latin typeface="Calibri" pitchFamily="34" charset="0"/>
                <a:ea typeface="Calibri" pitchFamily="34" charset="0"/>
                <a:cs typeface="B Nazanin" pitchFamily="2" charset="-78"/>
              </a:rPr>
              <a:t>Ω</a:t>
            </a:r>
            <a:r>
              <a:rPr kumimoji="0" lang="en-US" sz="2400" b="0" i="0" u="none" strike="noStrike" cap="none" normalizeH="0" dirty="0" smtClean="0">
                <a:ln>
                  <a:noFill/>
                </a:ln>
                <a:solidFill>
                  <a:schemeClr val="bg1"/>
                </a:solidFill>
                <a:effectLst/>
                <a:latin typeface="Calibri" pitchFamily="34" charset="0"/>
                <a:ea typeface="Calibri" pitchFamily="34" charset="0"/>
                <a:cs typeface="B Nazanin" pitchFamily="2" charset="-78"/>
              </a:rPr>
              <a:t>  </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r>
            <a:b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b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فرکانس تعویض(سوییچ): </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f</a:t>
            </a:r>
            <a:r>
              <a:rPr kumimoji="0" lang="az-Cyrl-AZ"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ѕ</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=200</a:t>
            </a:r>
            <a:r>
              <a:rPr kumimoji="0" lang="en-US" sz="2400" b="0" i="0" u="none" strike="noStrike" cap="none" normalizeH="0" dirty="0" smtClean="0">
                <a:ln>
                  <a:noFill/>
                </a:ln>
                <a:solidFill>
                  <a:schemeClr val="bg1"/>
                </a:solidFill>
                <a:effectLst/>
                <a:latin typeface="Calibri" pitchFamily="34" charset="0"/>
                <a:ea typeface="Calibri" pitchFamily="34" charset="0"/>
                <a:cs typeface="B Nazanin" pitchFamily="2" charset="-78"/>
              </a:rPr>
              <a:t> Hz</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lvl="0" algn="r" rtl="1" eaLnBrk="0" fontAlgn="base" hangingPunct="0">
              <a:spcBef>
                <a:spcPct val="0"/>
              </a:spcBef>
              <a:spcAft>
                <a:spcPct val="0"/>
              </a:spcAf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اندوکتانس ترانسفورماتور: </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12.2 </a:t>
            </a:r>
            <a:r>
              <a:rPr kumimoji="0" lang="en-US" sz="2400" b="0" i="0" u="none" strike="noStrike" cap="none" normalizeH="0" baseline="0" dirty="0" err="1" smtClean="0">
                <a:ln>
                  <a:noFill/>
                </a:ln>
                <a:solidFill>
                  <a:schemeClr val="bg1"/>
                </a:solidFill>
                <a:effectLst/>
                <a:latin typeface="Calibri" pitchFamily="34" charset="0"/>
                <a:ea typeface="Calibri" pitchFamily="34" charset="0"/>
                <a:cs typeface="B Nazanin" pitchFamily="2" charset="-78"/>
              </a:rPr>
              <a:t>mH</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 </a:t>
            </a:r>
            <a:r>
              <a:rPr lang="fa-IR" sz="2400" dirty="0" smtClean="0">
                <a:solidFill>
                  <a:schemeClr val="bg1"/>
                </a:solidFill>
                <a:latin typeface="Calibri" pitchFamily="34" charset="0"/>
                <a:ea typeface="Calibri" pitchFamily="34" charset="0"/>
                <a:cs typeface="B Nazanin" pitchFamily="2" charset="-78"/>
              </a:rPr>
              <a:t>برای طرف اصلی و</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4.8 H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برای سمت ثانویه</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ترانسفورماتور </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50 : 2000 </a:t>
            </a: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استفاده می شود</a:t>
            </a:r>
            <a:endParaRPr kumimoji="0" lang="en-US" sz="2400" b="0" i="0" u="none" strike="noStrike" cap="none" normalizeH="0" baseline="0" dirty="0" smtClean="0">
              <a:ln>
                <a:noFill/>
              </a:ln>
              <a:solidFill>
                <a:srgbClr val="C00000"/>
              </a:solidFill>
              <a:effectLst/>
              <a:latin typeface="Arial" pitchFamily="34"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تعداد دور سیم پیچ اولیه:50=</a:t>
            </a:r>
            <a:r>
              <a:rPr kumimoji="0" lang="en-US"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N</a:t>
            </a:r>
            <a:r>
              <a:rPr kumimoji="0" lang="el-G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ᴩ</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a:p>
            <a:pPr lvl="0" algn="r" rtl="1" eaLnBrk="0" fontAlgn="base" hangingPunct="0">
              <a:spcBef>
                <a:spcPct val="0"/>
              </a:spcBef>
              <a:spcAft>
                <a:spcPct val="0"/>
              </a:spcAft>
            </a:pPr>
            <a:r>
              <a:rPr kumimoji="0" lang="fa-IR" sz="2400" b="0" i="0" u="none" strike="noStrike" cap="none" normalizeH="0" baseline="0" dirty="0" smtClean="0">
                <a:ln>
                  <a:noFill/>
                </a:ln>
                <a:solidFill>
                  <a:schemeClr val="bg1"/>
                </a:solidFill>
                <a:effectLst/>
                <a:latin typeface="Calibri" pitchFamily="34" charset="0"/>
                <a:ea typeface="Calibri" pitchFamily="34" charset="0"/>
                <a:cs typeface="B Nazanin" pitchFamily="2" charset="-78"/>
              </a:rPr>
              <a:t>تعداد دور سیم پیچ </a:t>
            </a:r>
            <a:r>
              <a:rPr lang="fa-IR" sz="2400" dirty="0" smtClean="0">
                <a:solidFill>
                  <a:schemeClr val="bg1"/>
                </a:solidFill>
                <a:latin typeface="Calibri" pitchFamily="34" charset="0"/>
                <a:ea typeface="Calibri" pitchFamily="34" charset="0"/>
                <a:cs typeface="B Nazanin" pitchFamily="2" charset="-78"/>
              </a:rPr>
              <a:t>ثانویه :2000=</a:t>
            </a:r>
            <a:r>
              <a:rPr lang="en-US" sz="2400" dirty="0" smtClean="0">
                <a:solidFill>
                  <a:schemeClr val="bg1"/>
                </a:solidFill>
                <a:latin typeface="Calibri" pitchFamily="34" charset="0"/>
                <a:ea typeface="Calibri" pitchFamily="34" charset="0"/>
                <a:cs typeface="B Nazanin" pitchFamily="2" charset="-78"/>
              </a:rPr>
              <a:t>N</a:t>
            </a:r>
            <a:r>
              <a:rPr lang="az-Cyrl-AZ" sz="2400" dirty="0" smtClean="0">
                <a:solidFill>
                  <a:schemeClr val="bg1"/>
                </a:solidFill>
                <a:latin typeface="Calibri" pitchFamily="34" charset="0"/>
                <a:ea typeface="Calibri" pitchFamily="34" charset="0"/>
                <a:cs typeface="B Nazanin" pitchFamily="2" charset="-78"/>
              </a:rPr>
              <a:t>ѕ</a:t>
            </a:r>
            <a:endParaRPr kumimoji="0" lang="en-US" sz="2400" b="0" i="0" u="none" strike="noStrike" cap="none" normalizeH="0" baseline="0" dirty="0" smtClean="0">
              <a:ln>
                <a:noFill/>
              </a:ln>
              <a:solidFill>
                <a:schemeClr val="bg1"/>
              </a:solidFill>
              <a:effectLst/>
              <a:latin typeface="Arial" pitchFamily="34" charset="0"/>
              <a:cs typeface="B Nazanin" pitchFamily="2" charset="-78"/>
            </a:endParaRPr>
          </a:p>
        </p:txBody>
      </p:sp>
      <p:sp>
        <p:nvSpPr>
          <p:cNvPr id="3" name="Slide Number Placeholder 2"/>
          <p:cNvSpPr>
            <a:spLocks noGrp="1"/>
          </p:cNvSpPr>
          <p:nvPr>
            <p:ph type="sldNum" sz="quarter" idx="12"/>
          </p:nvPr>
        </p:nvSpPr>
        <p:spPr/>
        <p:txBody>
          <a:bodyPr/>
          <a:lstStyle/>
          <a:p>
            <a:fld id="{A795AE8E-B2E5-47C6-BA2A-50D14D1CD013}" type="slidenum">
              <a:rPr lang="en-US" smtClean="0"/>
              <a:pPr/>
              <a:t>8</a:t>
            </a:fld>
            <a:endParaRPr lang="en-US"/>
          </a:p>
        </p:txBody>
      </p:sp>
      <p:sp>
        <p:nvSpPr>
          <p:cNvPr id="5" name="Slide Number Placeholder 2"/>
          <p:cNvSpPr txBox="1">
            <a:spLocks/>
          </p:cNvSpPr>
          <p:nvPr/>
        </p:nvSpPr>
        <p:spPr>
          <a:xfrm>
            <a:off x="8077200" y="6508750"/>
            <a:ext cx="762000" cy="365125"/>
          </a:xfrm>
          <a:prstGeom prst="rect">
            <a:avLst/>
          </a:prstGeom>
        </p:spPr>
        <p:txBody>
          <a:bodyPr vert="horz" lIns="0" tIns="0" rIns="0" bIns="0" anchor="b"/>
          <a:lstStyle/>
          <a:p>
            <a:pPr marL="0" marR="0" lvl="0" indent="0" algn="r" defTabSz="914400" rtl="0" eaLnBrk="1" fontAlgn="auto" latinLnBrk="0" hangingPunct="1">
              <a:lnSpc>
                <a:spcPct val="100000"/>
              </a:lnSpc>
              <a:spcBef>
                <a:spcPts val="0"/>
              </a:spcBef>
              <a:spcAft>
                <a:spcPts val="0"/>
              </a:spcAft>
              <a:buClrTx/>
              <a:buSzTx/>
              <a:buFontTx/>
              <a:buNone/>
              <a:tabLst/>
              <a:defRPr/>
            </a:pPr>
            <a:fld id="{A795AE8E-B2E5-47C6-BA2A-50D14D1CD013}" type="slidenum">
              <a:rPr kumimoji="0" lang="en-US" sz="2400" b="0" i="0" u="none" strike="noStrike" kern="1200" cap="none" spc="0" normalizeH="0" baseline="0" noProof="0" smtClean="0">
                <a:ln>
                  <a:noFill/>
                </a:ln>
                <a:solidFill>
                  <a:schemeClr val="accent1">
                    <a:lumMod val="25000"/>
                  </a:schemeClr>
                </a:solidFill>
                <a:effectLst/>
                <a:uLnTx/>
                <a:uFillTx/>
                <a:latin typeface="+mn-lt"/>
                <a:ea typeface="+mn-ea"/>
                <a:cs typeface="B Nazanin"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2400" b="0" i="0" u="none" strike="noStrike" kern="1200" cap="none" spc="0" normalizeH="0" baseline="0" noProof="0" dirty="0">
              <a:ln>
                <a:noFill/>
              </a:ln>
              <a:solidFill>
                <a:schemeClr val="accent1">
                  <a:lumMod val="25000"/>
                </a:schemeClr>
              </a:solidFill>
              <a:effectLst/>
              <a:uLnTx/>
              <a:uFillTx/>
              <a:latin typeface="+mn-lt"/>
              <a:ea typeface="+mn-ea"/>
              <a:cs typeface="B Nazanin" pitchFamily="2" charset="-78"/>
            </a:endParaRPr>
          </a:p>
        </p:txBody>
      </p:sp>
      <p:sp>
        <p:nvSpPr>
          <p:cNvPr id="6" name="TextBox 5"/>
          <p:cNvSpPr txBox="1"/>
          <p:nvPr/>
        </p:nvSpPr>
        <p:spPr>
          <a:xfrm>
            <a:off x="0" y="3733800"/>
            <a:ext cx="9144000" cy="1938992"/>
          </a:xfrm>
          <a:prstGeom prst="rect">
            <a:avLst/>
          </a:prstGeom>
          <a:noFill/>
        </p:spPr>
        <p:txBody>
          <a:bodyPr wrap="square" rtlCol="1">
            <a:spAutoFit/>
          </a:bodyPr>
          <a:lstStyle/>
          <a:p>
            <a:pPr algn="r"/>
            <a:r>
              <a:rPr lang="fa-IR" sz="2400" dirty="0" smtClean="0">
                <a:solidFill>
                  <a:schemeClr val="bg1"/>
                </a:solidFill>
              </a:rPr>
              <a:t>فیدبک –</a:t>
            </a:r>
          </a:p>
          <a:p>
            <a:pPr algn="r"/>
            <a:r>
              <a:rPr lang="fa-IR" sz="2400" dirty="0" smtClean="0">
                <a:solidFill>
                  <a:schemeClr val="bg1"/>
                </a:solidFill>
              </a:rPr>
              <a:t>خروجی را در حالت پایدار نگه میدارد.جلوی تغییرات ناخواسته ورودی را می گیرد.اگر فیدبک منفی نباشد،خروجی ،تغییرات ورودی را دنبال می کند. </a:t>
            </a:r>
            <a:endParaRPr lang="en-US" sz="2400" dirty="0" smtClean="0">
              <a:solidFill>
                <a:schemeClr val="bg1"/>
              </a:solidFill>
            </a:endParaRPr>
          </a:p>
          <a:p>
            <a:pPr algn="r"/>
            <a:endParaRPr lang="fa-IR" sz="2400" dirty="0" smtClean="0">
              <a:solidFill>
                <a:schemeClr val="bg1"/>
              </a:solidFill>
            </a:endParaRPr>
          </a:p>
          <a:p>
            <a:pPr algn="r"/>
            <a:endParaRPr lang="fa-IR" sz="2400"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09600"/>
            <a:ext cx="8001000" cy="2585323"/>
          </a:xfrm>
          <a:prstGeom prst="rect">
            <a:avLst/>
          </a:prstGeom>
          <a:noFill/>
        </p:spPr>
        <p:txBody>
          <a:bodyPr wrap="square" rtlCol="0">
            <a:spAutoFit/>
          </a:bodyPr>
          <a:lstStyle/>
          <a:p>
            <a:endParaRPr lang="fa-IR" dirty="0" smtClean="0"/>
          </a:p>
          <a:p>
            <a:endParaRPr lang="fa-IR" dirty="0"/>
          </a:p>
          <a:p>
            <a:endParaRPr lang="fa-IR" dirty="0" smtClean="0"/>
          </a:p>
          <a:p>
            <a:endParaRPr lang="fa-IR" dirty="0"/>
          </a:p>
          <a:p>
            <a:endParaRPr lang="fa-IR" dirty="0" smtClean="0"/>
          </a:p>
          <a:p>
            <a:endParaRPr lang="fa-IR" dirty="0"/>
          </a:p>
          <a:p>
            <a:endParaRPr lang="fa-IR" dirty="0" smtClean="0"/>
          </a:p>
          <a:p>
            <a:endParaRPr lang="fa-IR" dirty="0"/>
          </a:p>
          <a:p>
            <a:endParaRPr lang="en-US" dirty="0"/>
          </a:p>
        </p:txBody>
      </p:sp>
      <p:sp>
        <p:nvSpPr>
          <p:cNvPr id="6" name="Slide Number Placeholder 5"/>
          <p:cNvSpPr>
            <a:spLocks noGrp="1"/>
          </p:cNvSpPr>
          <p:nvPr>
            <p:ph type="sldNum" sz="quarter" idx="12"/>
          </p:nvPr>
        </p:nvSpPr>
        <p:spPr/>
        <p:txBody>
          <a:bodyPr/>
          <a:lstStyle/>
          <a:p>
            <a:fld id="{A795AE8E-B2E5-47C6-BA2A-50D14D1CD013}" type="slidenum">
              <a:rPr lang="en-US" sz="2400" b="1" smtClean="0">
                <a:latin typeface="Times New Roman" pitchFamily="18" charset="0"/>
                <a:cs typeface="Times New Roman" pitchFamily="18" charset="0"/>
              </a:rPr>
              <a:pPr/>
              <a:t>9</a:t>
            </a:fld>
            <a:endParaRPr lang="en-US" sz="2400" b="1"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7" name="Slide Number Placeholder 2"/>
          <p:cNvSpPr txBox="1">
            <a:spLocks/>
          </p:cNvSpPr>
          <p:nvPr/>
        </p:nvSpPr>
        <p:spPr>
          <a:xfrm>
            <a:off x="8077200" y="6508750"/>
            <a:ext cx="762000" cy="365125"/>
          </a:xfrm>
          <a:prstGeom prst="rect">
            <a:avLst/>
          </a:prstGeom>
        </p:spPr>
        <p:txBody>
          <a:bodyPr vert="horz" lIns="0" tIns="0" rIns="0" bIns="0" anchor="b"/>
          <a:lstStyle/>
          <a:p>
            <a:pPr marL="0" marR="0" lvl="0" indent="0" algn="r" defTabSz="914400" rtl="0" eaLnBrk="1" fontAlgn="auto" latinLnBrk="0" hangingPunct="1">
              <a:lnSpc>
                <a:spcPct val="100000"/>
              </a:lnSpc>
              <a:spcBef>
                <a:spcPts val="0"/>
              </a:spcBef>
              <a:spcAft>
                <a:spcPts val="0"/>
              </a:spcAft>
              <a:buClrTx/>
              <a:buSzTx/>
              <a:buFontTx/>
              <a:buNone/>
              <a:tabLst/>
              <a:defRPr/>
            </a:pPr>
            <a:fld id="{A795AE8E-B2E5-47C6-BA2A-50D14D1CD013}" type="slidenum">
              <a:rPr kumimoji="0" lang="en-US" sz="2400" b="0" i="0" u="none" strike="noStrike" kern="1200" cap="none" spc="0" normalizeH="0" baseline="0" noProof="0" smtClean="0">
                <a:ln>
                  <a:noFill/>
                </a:ln>
                <a:solidFill>
                  <a:schemeClr val="accent1">
                    <a:lumMod val="25000"/>
                  </a:schemeClr>
                </a:solidFill>
                <a:effectLst/>
                <a:uLnTx/>
                <a:uFillTx/>
                <a:latin typeface="+mn-lt"/>
                <a:ea typeface="+mn-ea"/>
                <a:cs typeface="B Nazanin" pitchFamily="2" charset="-78"/>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2400" b="0" i="0" u="none" strike="noStrike" kern="1200" cap="none" spc="0" normalizeH="0" baseline="0" noProof="0" dirty="0">
              <a:ln>
                <a:noFill/>
              </a:ln>
              <a:solidFill>
                <a:schemeClr val="accent1">
                  <a:lumMod val="25000"/>
                </a:schemeClr>
              </a:solidFill>
              <a:effectLst/>
              <a:uLnTx/>
              <a:uFillTx/>
              <a:latin typeface="+mn-lt"/>
              <a:ea typeface="+mn-ea"/>
              <a:cs typeface="B Nazanin"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6">
      <a:dk1>
        <a:sysClr val="windowText" lastClr="000000"/>
      </a:dk1>
      <a:lt1>
        <a:sysClr val="window" lastClr="FFFFFF"/>
      </a:lt1>
      <a:dk2>
        <a:srgbClr val="E1F7FE"/>
      </a:dk2>
      <a:lt2>
        <a:srgbClr val="DBF5F9"/>
      </a:lt2>
      <a:accent1>
        <a:srgbClr val="A5E8FC"/>
      </a:accent1>
      <a:accent2>
        <a:srgbClr val="C3F0FD"/>
      </a:accent2>
      <a:accent3>
        <a:srgbClr val="C3F0FD"/>
      </a:accent3>
      <a:accent4>
        <a:srgbClr val="C3F0FD"/>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2224</TotalTime>
  <Words>509</Words>
  <Application>Microsoft Office PowerPoint</Application>
  <PresentationFormat>On-screen Show (4:3)</PresentationFormat>
  <Paragraphs>92</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Flow</vt:lpstr>
      <vt:lpstr>Slide 1</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sima</dc:creator>
  <cp:lastModifiedBy>samira</cp:lastModifiedBy>
  <cp:revision>482</cp:revision>
  <dcterms:created xsi:type="dcterms:W3CDTF">2014-11-27T02:12:31Z</dcterms:created>
  <dcterms:modified xsi:type="dcterms:W3CDTF">2015-02-02T19:48:28Z</dcterms:modified>
</cp:coreProperties>
</file>