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8496" y="914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8382000" y="6278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0" y="-152400"/>
            <a:ext cx="8534400" cy="758952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38800" y="83820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098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572000" y="175260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10" Type="http://schemas.openxmlformats.org/officeDocument/2006/relationships/image" Target="../media/image34.jpg"/><Relationship Id="rId4" Type="http://schemas.openxmlformats.org/officeDocument/2006/relationships/image" Target="../media/image28.jpg"/><Relationship Id="rId9" Type="http://schemas.openxmlformats.org/officeDocument/2006/relationships/image" Target="../media/image3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microsoft.com/office/2007/relationships/hdphoto" Target="../media/hdphoto2.wdp"/><Relationship Id="rId7" Type="http://schemas.openxmlformats.org/officeDocument/2006/relationships/image" Target="../media/image30.jpg"/><Relationship Id="rId12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11" Type="http://schemas.openxmlformats.org/officeDocument/2006/relationships/image" Target="../media/image34.jpg"/><Relationship Id="rId5" Type="http://schemas.openxmlformats.org/officeDocument/2006/relationships/image" Target="../media/image28.jpg"/><Relationship Id="rId10" Type="http://schemas.openxmlformats.org/officeDocument/2006/relationships/image" Target="../media/image33.jpg"/><Relationship Id="rId4" Type="http://schemas.openxmlformats.org/officeDocument/2006/relationships/image" Target="../media/image27.jpg"/><Relationship Id="rId9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66286" y="1295400"/>
            <a:ext cx="25346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600" b="1" dirty="0" smtClean="0">
                <a:cs typeface="B Nazanin" pitchFamily="2" charset="-78"/>
              </a:rPr>
              <a:t>دانشکده مهندسی برق</a:t>
            </a:r>
            <a:r>
              <a:rPr lang="en-US" sz="1600" b="1" dirty="0" smtClean="0">
                <a:cs typeface="B Nazanin" pitchFamily="2" charset="-78"/>
              </a:rPr>
              <a:t> </a:t>
            </a:r>
            <a:r>
              <a:rPr lang="fa-IR" sz="1600" b="1" dirty="0" smtClean="0">
                <a:cs typeface="B Nazanin" pitchFamily="2" charset="-78"/>
              </a:rPr>
              <a:t>و کامپیوتر</a:t>
            </a:r>
            <a:endParaRPr lang="en-US" sz="1600" b="1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2356" y="1524000"/>
            <a:ext cx="5022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b="1" dirty="0">
                <a:cs typeface="B Nazanin" pitchFamily="2" charset="-78"/>
              </a:rPr>
              <a:t>گزارش شبیه سازی پروژه پایانی درس پردازش تصویر دیجیتال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00200" y="2895600"/>
            <a:ext cx="655320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 smtClean="0">
                <a:cs typeface="B Titr" pitchFamily="2" charset="-78"/>
              </a:rPr>
              <a:t>عنوان ارائه</a:t>
            </a:r>
            <a:r>
              <a:rPr lang="en-US" b="1" dirty="0" smtClean="0">
                <a:cs typeface="B Titr" pitchFamily="2" charset="-78"/>
              </a:rPr>
              <a:t> </a:t>
            </a:r>
            <a:endParaRPr lang="fa-IR" b="1" dirty="0" smtClean="0">
              <a:cs typeface="B Titr" pitchFamily="2" charset="-78"/>
            </a:endParaRPr>
          </a:p>
          <a:p>
            <a:pPr rtl="1"/>
            <a:r>
              <a:rPr lang="fa-IR" sz="3200" b="1" dirty="0"/>
              <a:t>خوانش پلاک خودرو از تصاویر جاده‌ای </a:t>
            </a:r>
            <a:endParaRPr lang="en-GB" sz="3200" dirty="0"/>
          </a:p>
          <a:p>
            <a:pPr algn="ctr" rtl="1"/>
            <a:r>
              <a:rPr lang="en-US" sz="2000" dirty="0"/>
              <a:t>)</a:t>
            </a:r>
            <a:r>
              <a:rPr lang="fa-IR" sz="2000" dirty="0"/>
              <a:t>پیاده سازی شده برای پلاک های ایرانی</a:t>
            </a:r>
            <a:r>
              <a:rPr lang="en-US" sz="2000" dirty="0"/>
              <a:t>(</a:t>
            </a:r>
            <a:endParaRPr lang="en-GB" sz="2000" dirty="0"/>
          </a:p>
          <a:p>
            <a:pPr algn="ctr" rtl="1"/>
            <a:endParaRPr lang="fa-IR" sz="3200" b="1" dirty="0" smtClean="0">
              <a:cs typeface="B Titr" pitchFamily="2" charset="-78"/>
            </a:endParaRPr>
          </a:p>
          <a:p>
            <a:pPr algn="ctr" rtl="1"/>
            <a:r>
              <a:rPr lang="fa-IR" b="1" dirty="0" smtClean="0">
                <a:cs typeface="B Titr" pitchFamily="2" charset="-78"/>
              </a:rPr>
              <a:t> ارائه دهنده</a:t>
            </a:r>
          </a:p>
          <a:p>
            <a:pPr algn="ctr" rtl="1"/>
            <a:r>
              <a:rPr lang="en-US" sz="2400" b="1" dirty="0" smtClean="0">
                <a:cs typeface="B Titr" pitchFamily="2" charset="-78"/>
              </a:rPr>
              <a:t>Aban_palan_dalan_delon@yahoo.com</a:t>
            </a:r>
            <a:endParaRPr lang="fa-IR" sz="2400" b="1" dirty="0" smtClean="0">
              <a:cs typeface="B Titr" pitchFamily="2" charset="-78"/>
            </a:endParaRPr>
          </a:p>
          <a:p>
            <a:pPr algn="ctr" rtl="1"/>
            <a:endParaRPr lang="fa-IR" sz="2000" b="1" dirty="0" smtClean="0">
              <a:cs typeface="B Titr" pitchFamily="2" charset="-78"/>
            </a:endParaRPr>
          </a:p>
          <a:p>
            <a:pPr algn="ctr" rtl="1"/>
            <a:endParaRPr lang="fa-IR" sz="2000" b="1" dirty="0" smtClean="0">
              <a:cs typeface="B Titr" pitchFamily="2" charset="-78"/>
            </a:endParaRPr>
          </a:p>
          <a:p>
            <a:pPr algn="ctr" rtl="1"/>
            <a:r>
              <a:rPr lang="fa-IR" sz="1100" b="1" dirty="0" smtClean="0">
                <a:cs typeface="B Titr" pitchFamily="2" charset="-78"/>
              </a:rPr>
              <a:t>زمستان 90</a:t>
            </a:r>
            <a:endParaRPr lang="en-US" sz="1100" b="1" dirty="0"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127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3810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بهبود پلاک –رفع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کجی و چرخش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449" y="1753869"/>
            <a:ext cx="3796665" cy="2252980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0" t="16949" r="18476" b="25989"/>
          <a:stretch/>
        </p:blipFill>
        <p:spPr bwMode="auto">
          <a:xfrm>
            <a:off x="1174114" y="2799714"/>
            <a:ext cx="2347595" cy="738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3917949" y="1666239"/>
            <a:ext cx="3957320" cy="22529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176779" y="3166109"/>
            <a:ext cx="285115" cy="2190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461894" y="3385184"/>
            <a:ext cx="1455420" cy="5340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461894" y="1666239"/>
            <a:ext cx="1455420" cy="1499235"/>
          </a:xfrm>
          <a:prstGeom prst="straightConnector1">
            <a:avLst/>
          </a:prstGeom>
          <a:noFill/>
          <a:ln w="9525" cap="flat" cmpd="sng" algn="ctr">
            <a:solidFill>
              <a:srgbClr val="FF0000"/>
            </a:solidFill>
            <a:prstDash val="solid"/>
            <a:tailEnd type="arrow"/>
          </a:ln>
          <a:effectLst/>
        </p:spPr>
      </p:cxnSp>
      <p:sp>
        <p:nvSpPr>
          <p:cNvPr id="9" name="Oval 8"/>
          <p:cNvSpPr/>
          <p:nvPr/>
        </p:nvSpPr>
        <p:spPr>
          <a:xfrm rot="18604451">
            <a:off x="4600892" y="2993706"/>
            <a:ext cx="355600" cy="186055"/>
          </a:xfrm>
          <a:prstGeom prst="ellipse">
            <a:avLst/>
          </a:prstGeom>
          <a:noFill/>
          <a:ln w="9525">
            <a:solidFill>
              <a:srgbClr val="FF0000">
                <a:alpha val="8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2678748" y="1078468"/>
            <a:ext cx="56270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>
                <a:cs typeface="B Nazanin" pitchFamily="2" charset="-78"/>
              </a:rPr>
              <a:t>به نحوه کنار هم قرار گرفتن دو پیکسل در </a:t>
            </a:r>
            <a:r>
              <a:rPr lang="fa-IR" dirty="0" smtClean="0">
                <a:cs typeface="B Nazanin" pitchFamily="2" charset="-78"/>
              </a:rPr>
              <a:t>تصویر بزرگنمایی شده </a:t>
            </a:r>
            <a:r>
              <a:rPr lang="fa-IR" dirty="0">
                <a:cs typeface="B Nazanin" pitchFamily="2" charset="-78"/>
              </a:rPr>
              <a:t>دقت کنید</a:t>
            </a:r>
            <a:endParaRPr lang="en-GB" dirty="0">
              <a:cs typeface="B Nazanin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627" y="4338319"/>
            <a:ext cx="2214157" cy="838200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5" t="16949" r="19699" b="25990"/>
          <a:stretch/>
        </p:blipFill>
        <p:spPr bwMode="auto">
          <a:xfrm>
            <a:off x="1329371" y="5638800"/>
            <a:ext cx="2318385" cy="738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9" t="16732" r="20218" b="23567"/>
          <a:stretch/>
        </p:blipFill>
        <p:spPr bwMode="auto">
          <a:xfrm>
            <a:off x="4807585" y="5567045"/>
            <a:ext cx="2355215" cy="8337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Right Arrow 13"/>
          <p:cNvSpPr/>
          <p:nvPr/>
        </p:nvSpPr>
        <p:spPr>
          <a:xfrm>
            <a:off x="3784829" y="5895975"/>
            <a:ext cx="833755" cy="1238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51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3810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بیرون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کشیدن کاراکترهای پلاک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9" t="16732" r="20218" b="23567"/>
          <a:stretch/>
        </p:blipFill>
        <p:spPr bwMode="auto">
          <a:xfrm>
            <a:off x="3553460" y="4419600"/>
            <a:ext cx="2355215" cy="8337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880" y="5534660"/>
            <a:ext cx="285750" cy="5715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360" y="5520055"/>
            <a:ext cx="285750" cy="5715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995" y="5520055"/>
            <a:ext cx="285750" cy="5715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315" y="5520055"/>
            <a:ext cx="285750" cy="5715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600" y="5520055"/>
            <a:ext cx="285750" cy="57150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700" y="5520055"/>
            <a:ext cx="285750" cy="571500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050" y="5520055"/>
            <a:ext cx="285750" cy="571500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475" y="5520055"/>
            <a:ext cx="285750" cy="5715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098290" y="4620895"/>
            <a:ext cx="138430" cy="28511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2627630" y="4906010"/>
            <a:ext cx="1470025" cy="6140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813565" y="1257300"/>
            <a:ext cx="72939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FF0000"/>
                </a:solidFill>
                <a:cs typeface="B Nazanin" pitchFamily="2" charset="-78"/>
              </a:rPr>
              <a:t>شرط رسیدن به این مرحله  داشتن تصویر </a:t>
            </a:r>
            <a:r>
              <a:rPr lang="fa-IR" sz="2000" dirty="0">
                <a:solidFill>
                  <a:srgbClr val="FF0000"/>
                </a:solidFill>
                <a:cs typeface="B Nazanin" pitchFamily="2" charset="-78"/>
              </a:rPr>
              <a:t>پلاک بهبود یافته و موزون شده و بدون </a:t>
            </a:r>
            <a:r>
              <a:rPr lang="fa-IR" sz="2000" dirty="0" smtClean="0">
                <a:solidFill>
                  <a:srgbClr val="FF0000"/>
                </a:solidFill>
                <a:cs typeface="B Nazanin" pitchFamily="2" charset="-78"/>
              </a:rPr>
              <a:t>نویز است </a:t>
            </a:r>
            <a:endParaRPr lang="en-GB" sz="2000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0" y="23622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Low" rtl="1"/>
            <a:r>
              <a:rPr lang="fa-IR" sz="2000" dirty="0" smtClean="0"/>
              <a:t>فضاهای </a:t>
            </a:r>
            <a:r>
              <a:rPr lang="fa-IR" sz="2000" dirty="0"/>
              <a:t>بوجود آمده در داخل تصویر </a:t>
            </a:r>
            <a:r>
              <a:rPr lang="fa-IR" sz="2000" dirty="0" smtClean="0"/>
              <a:t> باینری پلاک را </a:t>
            </a:r>
            <a:r>
              <a:rPr lang="fa-IR" sz="2000" dirty="0"/>
              <a:t>شماره </a:t>
            </a:r>
            <a:r>
              <a:rPr lang="fa-IR" sz="2000" dirty="0" smtClean="0"/>
              <a:t>گذاری میکنیم، </a:t>
            </a:r>
            <a:r>
              <a:rPr lang="fa-IR" sz="2000" dirty="0"/>
              <a:t>در این حالت هر کدام از نویسه های داخل تصویر تشکیل یک فضای بسته میدهند که میتوان به ترتیب شماره برچسب آنها را فراخوانی </a:t>
            </a:r>
            <a:r>
              <a:rPr lang="fa-IR" sz="2000" dirty="0" smtClean="0"/>
              <a:t>کرد.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2184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46738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شناسایی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کاراکترها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286000"/>
            <a:ext cx="2743200" cy="20574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371600" y="4994045"/>
                <a:ext cx="6172200" cy="10447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Low" rtl="1"/>
                <a:r>
                  <a:rPr lang="fa-IR" sz="2000" dirty="0">
                    <a:cs typeface="B Nazanin" pitchFamily="2" charset="-78"/>
                  </a:rPr>
                  <a:t>که در آن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𝑖</m:t>
                        </m:r>
                        <m:r>
                          <a:rPr lang="en-US" sz="2000" i="1">
                            <a:latin typeface="Cambria Math"/>
                          </a:rPr>
                          <m:t>,</m:t>
                        </m:r>
                        <m:r>
                          <a:rPr lang="en-US" sz="2000" i="1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fa-IR" sz="2000" dirty="0">
                    <a:cs typeface="B Nazanin" pitchFamily="2" charset="-78"/>
                  </a:rPr>
                  <a:t> وزن کاراکترهای نمونه و مدل از قبل شناسایی شده است،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/>
                          </a:rPr>
                          <m:t>𝑀</m:t>
                        </m:r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𝑖</m:t>
                        </m:r>
                        <m:r>
                          <a:rPr lang="en-US" sz="2000" i="1">
                            <a:latin typeface="Cambria Math"/>
                          </a:rPr>
                          <m:t>,</m:t>
                        </m:r>
                        <m:r>
                          <a:rPr lang="en-US" sz="2000" i="1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sz="2000" dirty="0">
                    <a:cs typeface="B Nazanin" pitchFamily="2" charset="-78"/>
                  </a:rPr>
                  <a:t> </a:t>
                </a:r>
                <a:r>
                  <a:rPr lang="fa-IR" sz="2000" dirty="0">
                    <a:cs typeface="B Nazanin" pitchFamily="2" charset="-78"/>
                  </a:rPr>
                  <a:t> تصویر باینری کاراکتر استخراج شده از پلاک است</a:t>
                </a:r>
                <a:r>
                  <a:rPr lang="fa-IR" sz="2000" dirty="0" smtClean="0">
                    <a:cs typeface="B Nazanin" pitchFamily="2" charset="-78"/>
                  </a:rPr>
                  <a:t>. </a:t>
                </a:r>
                <a:r>
                  <a:rPr lang="en-US" sz="2000" dirty="0" smtClean="0">
                    <a:cs typeface="B Nazanin" pitchFamily="2" charset="-78"/>
                  </a:rPr>
                  <a:t>NF</a:t>
                </a:r>
                <a:r>
                  <a:rPr lang="fa-IR" sz="2000" dirty="0" smtClean="0">
                    <a:cs typeface="B Nazanin" pitchFamily="2" charset="-78"/>
                  </a:rPr>
                  <a:t> </a:t>
                </a:r>
                <a:r>
                  <a:rPr lang="fa-IR" sz="2000" dirty="0">
                    <a:cs typeface="B Nazanin" pitchFamily="2" charset="-78"/>
                  </a:rPr>
                  <a:t>عددی در بین 0 و 1 خواهد بود.</a:t>
                </a:r>
                <a:endParaRPr lang="en-GB" sz="2000" dirty="0">
                  <a:cs typeface="B Nazanin" pitchFamily="2" charset="-78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4994045"/>
                <a:ext cx="6172200" cy="1044710"/>
              </a:xfrm>
              <a:prstGeom prst="rect">
                <a:avLst/>
              </a:prstGeom>
              <a:blipFill rotWithShape="1">
                <a:blip r:embed="rId3"/>
                <a:stretch>
                  <a:fillRect l="-1974" r="-888" b="-104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6592257" y="1407467"/>
            <a:ext cx="1903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cs typeface="B Nazanin" pitchFamily="2" charset="-78"/>
              </a:rPr>
              <a:t> </a:t>
            </a:r>
            <a:r>
              <a:rPr lang="fa-IR" sz="2400" b="1" dirty="0">
                <a:cs typeface="B Nazanin" pitchFamily="2" charset="-78"/>
              </a:rPr>
              <a:t>"نرمال فاکتور"</a:t>
            </a:r>
            <a:endParaRPr lang="en-GB" sz="24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091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46738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شناسایی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کاراکترها- نتیجه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این مرحله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083751"/>
            <a:ext cx="1600200" cy="3809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630" y="2021522"/>
            <a:ext cx="285750" cy="5715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980" y="2021522"/>
            <a:ext cx="285750" cy="5715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950" y="2021522"/>
            <a:ext cx="285750" cy="5715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905" y="2021522"/>
            <a:ext cx="285750" cy="5715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495" y="2021522"/>
            <a:ext cx="285750" cy="57150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465" y="2021522"/>
            <a:ext cx="285750" cy="571500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830" y="2021522"/>
            <a:ext cx="285750" cy="571500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360" y="2021522"/>
            <a:ext cx="285750" cy="5715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110230" y="1963737"/>
            <a:ext cx="394970" cy="6724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256597"/>
            <a:ext cx="2768917" cy="306800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505700" y="3235640"/>
            <a:ext cx="520065" cy="5073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4114800" y="3657600"/>
            <a:ext cx="3364230" cy="21507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3593465" y="5798185"/>
            <a:ext cx="520065" cy="5073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441700" y="2733355"/>
            <a:ext cx="259080" cy="30648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667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46738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نتیجه گیری - 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نتایج آزمایشات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1143000"/>
            <a:ext cx="8153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dirty="0">
                <a:cs typeface="B Nazanin" pitchFamily="2" charset="-78"/>
              </a:rPr>
              <a:t>با مقایسه روشهای این مقاله با سایر الگوریتم های متداول به این نتیجه میرسیم که این مقاله با افزایش سرعت پردازش تصویر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نتایج سریعتری </a:t>
            </a:r>
            <a:r>
              <a:rPr lang="fa-IR" dirty="0">
                <a:cs typeface="B Nazanin" pitchFamily="2" charset="-78"/>
              </a:rPr>
              <a:t>را نشان میدهد و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در مقابل نویزهای همچون نور کم </a:t>
            </a:r>
            <a:r>
              <a:rPr lang="fa-IR" dirty="0">
                <a:cs typeface="B Nazanin" pitchFamily="2" charset="-78"/>
              </a:rPr>
              <a:t>و </a:t>
            </a:r>
            <a:r>
              <a:rPr lang="fa-IR" dirty="0">
                <a:solidFill>
                  <a:srgbClr val="FF0000"/>
                </a:solidFill>
                <a:cs typeface="B Nazanin" pitchFamily="2" charset="-78"/>
              </a:rPr>
              <a:t>چرخش پلاک </a:t>
            </a:r>
            <a:r>
              <a:rPr lang="fa-IR" dirty="0">
                <a:cs typeface="B Nazanin" pitchFamily="2" charset="-78"/>
              </a:rPr>
              <a:t>و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کیفیت پایین عکس</a:t>
            </a:r>
            <a:r>
              <a:rPr lang="fa-IR" dirty="0">
                <a:cs typeface="B Nazanin" pitchFamily="2" charset="-78"/>
              </a:rPr>
              <a:t> بسیار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مقاوم</a:t>
            </a:r>
            <a:r>
              <a:rPr lang="fa-IR" dirty="0">
                <a:cs typeface="B Nazanin" pitchFamily="2" charset="-78"/>
              </a:rPr>
              <a:t> است اما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در برابر تداخل های ناشی از آلودگی پلاک </a:t>
            </a:r>
            <a:r>
              <a:rPr lang="fa-IR" dirty="0">
                <a:cs typeface="B Nazanin" pitchFamily="2" charset="-78"/>
              </a:rPr>
              <a:t>و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صدمات فیزیکی </a:t>
            </a:r>
            <a:r>
              <a:rPr lang="fa-IR" dirty="0">
                <a:cs typeface="B Nazanin" pitchFamily="2" charset="-78"/>
              </a:rPr>
              <a:t>به پلاک بسیار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ناتوان</a:t>
            </a:r>
            <a:r>
              <a:rPr lang="fa-IR" dirty="0">
                <a:cs typeface="B Nazanin" pitchFamily="2" charset="-78"/>
              </a:rPr>
              <a:t> است،</a:t>
            </a:r>
            <a:endParaRPr lang="en-GB" dirty="0">
              <a:cs typeface="B Nazanin" pitchFamily="2" charset="-78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8" t="16191" r="17745" b="25615"/>
          <a:stretch/>
        </p:blipFill>
        <p:spPr bwMode="auto">
          <a:xfrm>
            <a:off x="3760470" y="3924300"/>
            <a:ext cx="2713355" cy="7092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001135"/>
            <a:ext cx="2640330" cy="1980565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2" t="16780" r="18115" b="23290"/>
          <a:stretch/>
        </p:blipFill>
        <p:spPr bwMode="auto">
          <a:xfrm>
            <a:off x="3856355" y="5250180"/>
            <a:ext cx="2647950" cy="731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&quot;No&quot; Symbol 7"/>
          <p:cNvSpPr/>
          <p:nvPr/>
        </p:nvSpPr>
        <p:spPr>
          <a:xfrm>
            <a:off x="6217920" y="5525135"/>
            <a:ext cx="182880" cy="189865"/>
          </a:xfrm>
          <a:prstGeom prst="noSmoking">
            <a:avLst/>
          </a:prstGeom>
          <a:solidFill>
            <a:srgbClr val="FF0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685800" y="2800806"/>
            <a:ext cx="80200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 smtClean="0">
                <a:cs typeface="B Nazanin" pitchFamily="2" charset="-78"/>
              </a:rPr>
              <a:t>آزمایش اول 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حذف </a:t>
            </a:r>
            <a:r>
              <a:rPr lang="fa-IR" dirty="0">
                <a:cs typeface="B Nazanin" pitchFamily="2" charset="-78"/>
              </a:rPr>
              <a:t>مرحله تعیین آستانه در الگوریتم مقاله برای نشان دادن قدرت </a:t>
            </a:r>
            <a:r>
              <a:rPr lang="fa-IR" dirty="0" smtClean="0">
                <a:cs typeface="B Nazanin" pitchFamily="2" charset="-78"/>
              </a:rPr>
              <a:t>الگوریتم</a:t>
            </a:r>
            <a:r>
              <a:rPr lang="fa-IR" dirty="0">
                <a:cs typeface="B Nazanin" pitchFamily="2" charset="-78"/>
              </a:rPr>
              <a:t>.</a:t>
            </a:r>
            <a:endParaRPr lang="en-GB" dirty="0">
              <a:cs typeface="B Nazanin" pitchFamily="2" charset="-78"/>
            </a:endParaRPr>
          </a:p>
        </p:txBody>
      </p:sp>
      <p:sp>
        <p:nvSpPr>
          <p:cNvPr id="10" name="Smiley Face 9"/>
          <p:cNvSpPr/>
          <p:nvPr/>
        </p:nvSpPr>
        <p:spPr>
          <a:xfrm>
            <a:off x="6172200" y="4229735"/>
            <a:ext cx="189865" cy="189865"/>
          </a:xfrm>
          <a:prstGeom prst="smileyFac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56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46738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نتیجه گیری - 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نتایج آزمایشات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0" y="1371600"/>
            <a:ext cx="8153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/>
            <a:r>
              <a:rPr lang="fa-IR" sz="2400" b="1" dirty="0" smtClean="0">
                <a:cs typeface="B Nazanin" pitchFamily="2" charset="-78"/>
              </a:rPr>
              <a:t>آزمایش دوم</a:t>
            </a:r>
          </a:p>
          <a:p>
            <a:pPr lvl="0" algn="r" rtl="1"/>
            <a:r>
              <a:rPr lang="ar-SA" dirty="0" smtClean="0"/>
              <a:t>مقایسه </a:t>
            </a:r>
            <a:r>
              <a:rPr lang="ar-SA" dirty="0"/>
              <a:t>رفع کجی پلاک خودرو در الگوریتم مقاله و الگوریتمی با حذف ویژگی های مقاله شبیه سازی شده:</a:t>
            </a:r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67" y="3178175"/>
            <a:ext cx="2274570" cy="1706245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7" t="16567" r="17887" b="24853"/>
          <a:stretch/>
        </p:blipFill>
        <p:spPr bwMode="auto">
          <a:xfrm>
            <a:off x="4797742" y="3088005"/>
            <a:ext cx="2830830" cy="7239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8" t="23056" r="17361" b="27131"/>
          <a:stretch/>
        </p:blipFill>
        <p:spPr bwMode="auto">
          <a:xfrm>
            <a:off x="4800282" y="4288790"/>
            <a:ext cx="2889250" cy="6642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Smiley Face 6"/>
          <p:cNvSpPr/>
          <p:nvPr/>
        </p:nvSpPr>
        <p:spPr>
          <a:xfrm>
            <a:off x="7342187" y="3364230"/>
            <a:ext cx="189865" cy="189865"/>
          </a:xfrm>
          <a:prstGeom prst="smileyFac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8" name="&quot;No&quot; Symbol 7"/>
          <p:cNvSpPr/>
          <p:nvPr/>
        </p:nvSpPr>
        <p:spPr>
          <a:xfrm>
            <a:off x="7352347" y="4546600"/>
            <a:ext cx="182880" cy="189865"/>
          </a:xfrm>
          <a:prstGeom prst="noSmoking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78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46738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نتیجه گیری - 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نتایج آزمایشات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1219200"/>
            <a:ext cx="8305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/>
            <a:r>
              <a:rPr lang="fa-IR" sz="2400" b="1" dirty="0" smtClean="0">
                <a:cs typeface="B Nazanin" pitchFamily="2" charset="-78"/>
              </a:rPr>
              <a:t>آزمایش سوم</a:t>
            </a:r>
          </a:p>
          <a:p>
            <a:pPr lvl="0" algn="r" rtl="1"/>
            <a:r>
              <a:rPr lang="ar-SA" dirty="0" smtClean="0"/>
              <a:t>مقایسه </a:t>
            </a:r>
            <a:r>
              <a:rPr lang="ar-SA" dirty="0"/>
              <a:t>در شرایط نور کم،میبینیم الگوریتم مقاله همچنان مقاوم است ،نتایج الگوریتم با حذف ویژگی های مقاله هم دیده </a:t>
            </a:r>
            <a:r>
              <a:rPr lang="ar-SA" dirty="0" smtClean="0"/>
              <a:t>میشود</a:t>
            </a:r>
            <a:r>
              <a:rPr lang="fa-IR" dirty="0" smtClean="0"/>
              <a:t>:</a:t>
            </a:r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833687"/>
            <a:ext cx="2675890" cy="2068195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0" t="17751" r="23554" b="24261"/>
          <a:stretch/>
        </p:blipFill>
        <p:spPr bwMode="auto">
          <a:xfrm>
            <a:off x="4800601" y="2738754"/>
            <a:ext cx="2549842" cy="11290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7" t="20826" r="23614" b="22901"/>
          <a:stretch/>
        </p:blipFill>
        <p:spPr bwMode="auto">
          <a:xfrm>
            <a:off x="4800600" y="3867784"/>
            <a:ext cx="2576195" cy="10340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Smiley Face 6"/>
          <p:cNvSpPr/>
          <p:nvPr/>
        </p:nvSpPr>
        <p:spPr>
          <a:xfrm>
            <a:off x="7010400" y="3315335"/>
            <a:ext cx="189865" cy="189865"/>
          </a:xfrm>
          <a:prstGeom prst="smileyFac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8" name="&quot;No&quot; Symbol 7"/>
          <p:cNvSpPr/>
          <p:nvPr/>
        </p:nvSpPr>
        <p:spPr>
          <a:xfrm>
            <a:off x="7056120" y="4305935"/>
            <a:ext cx="182880" cy="189865"/>
          </a:xfrm>
          <a:prstGeom prst="noSmoking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04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3810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نتیجه گیری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-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قدم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های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فراتر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1143000"/>
            <a:ext cx="838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/>
            <a:r>
              <a:rPr lang="ar-SA" sz="2400" dirty="0" smtClean="0">
                <a:cs typeface="B Nazanin" pitchFamily="2" charset="-78"/>
              </a:rPr>
              <a:t>در </a:t>
            </a:r>
            <a:r>
              <a:rPr lang="ar-SA" sz="2400" dirty="0">
                <a:cs typeface="B Nazanin" pitchFamily="2" charset="-78"/>
              </a:rPr>
              <a:t>قدم های بعدی میتوان</a:t>
            </a:r>
            <a:r>
              <a:rPr lang="ar-SA" sz="2400" dirty="0" smtClean="0">
                <a:cs typeface="B Nazanin" pitchFamily="2" charset="-78"/>
              </a:rPr>
              <a:t>:</a:t>
            </a:r>
            <a:endParaRPr lang="fa-IR" sz="2400" dirty="0" smtClean="0">
              <a:cs typeface="B Nazanin" pitchFamily="2" charset="-78"/>
            </a:endParaRPr>
          </a:p>
          <a:p>
            <a:pPr lvl="0" algn="r" rtl="1"/>
            <a:endParaRPr lang="en-GB" sz="2400" dirty="0">
              <a:cs typeface="B Nazanin" pitchFamily="2" charset="-78"/>
            </a:endParaRPr>
          </a:p>
          <a:p>
            <a:pPr marL="342900" lvl="0" indent="-342900" algn="r" rtl="1">
              <a:buFont typeface="Arial" pitchFamily="34" charset="0"/>
              <a:buChar char="•"/>
            </a:pPr>
            <a:r>
              <a:rPr lang="ar-SA" sz="2400" dirty="0">
                <a:cs typeface="B Nazanin" pitchFamily="2" charset="-78"/>
              </a:rPr>
              <a:t>این مقاله را برای داشتن راندمان بالاتر بهبود داد،در وحله اول باید سعی کرد </a:t>
            </a:r>
            <a:r>
              <a:rPr lang="ar-SA" sz="2400" dirty="0">
                <a:solidFill>
                  <a:srgbClr val="FF0000"/>
                </a:solidFill>
                <a:cs typeface="B Nazanin" pitchFamily="2" charset="-78"/>
              </a:rPr>
              <a:t>بدنه الگوریتم را برای مقاوم شدن دربرابر تداخل های ناخواسته مقاوم </a:t>
            </a:r>
            <a:r>
              <a:rPr lang="ar-SA" sz="2400" dirty="0">
                <a:cs typeface="B Nazanin" pitchFamily="2" charset="-78"/>
              </a:rPr>
              <a:t>کرد.</a:t>
            </a:r>
            <a:endParaRPr lang="en-GB" sz="2400" dirty="0">
              <a:cs typeface="B Nazanin" pitchFamily="2" charset="-78"/>
            </a:endParaRPr>
          </a:p>
          <a:p>
            <a:pPr marL="342900" lvl="0" indent="-342900" algn="r" rtl="1">
              <a:buFont typeface="Arial" pitchFamily="34" charset="0"/>
              <a:buChar char="•"/>
            </a:pPr>
            <a:r>
              <a:rPr lang="ar-SA" sz="2400" dirty="0">
                <a:cs typeface="B Nazanin" pitchFamily="2" charset="-78"/>
              </a:rPr>
              <a:t>با فراهم کردن </a:t>
            </a:r>
            <a:r>
              <a:rPr lang="ar-SA" sz="2400" dirty="0">
                <a:solidFill>
                  <a:srgbClr val="FF0000"/>
                </a:solidFill>
                <a:cs typeface="B Nazanin" pitchFamily="2" charset="-78"/>
              </a:rPr>
              <a:t>دیتابیس جامع تر </a:t>
            </a:r>
            <a:r>
              <a:rPr lang="ar-SA" sz="2400" dirty="0">
                <a:cs typeface="B Nazanin" pitchFamily="2" charset="-78"/>
              </a:rPr>
              <a:t>از کاراکترهای مختلف ، میتوان صحت خوانش پلاک در مرحله شناسایی کاراکترهای استخراج شده را بیشتر کرد.</a:t>
            </a:r>
            <a:endParaRPr lang="en-GB" sz="2400" dirty="0">
              <a:cs typeface="B Nazanin" pitchFamily="2" charset="-78"/>
            </a:endParaRPr>
          </a:p>
          <a:p>
            <a:pPr marL="342900" lvl="0" indent="-342900" algn="r" rtl="1">
              <a:buFont typeface="Arial" pitchFamily="34" charset="0"/>
              <a:buChar char="•"/>
            </a:pPr>
            <a:r>
              <a:rPr lang="ar-SA" sz="2400" dirty="0">
                <a:cs typeface="B Nazanin" pitchFamily="2" charset="-78"/>
              </a:rPr>
              <a:t>میتوان به جای کار بروی تصویر سطج خاکستری عملیات را روی </a:t>
            </a:r>
            <a:r>
              <a:rPr lang="ar-SA" sz="2400" dirty="0">
                <a:solidFill>
                  <a:srgbClr val="FF0000"/>
                </a:solidFill>
                <a:cs typeface="B Nazanin" pitchFamily="2" charset="-78"/>
              </a:rPr>
              <a:t>تصاویر رنگی </a:t>
            </a:r>
            <a:r>
              <a:rPr lang="ar-SA" sz="2400" dirty="0">
                <a:cs typeface="B Nazanin" pitchFamily="2" charset="-78"/>
              </a:rPr>
              <a:t>انجام داد،این کار باعث میشود که برای پلاک های بین المللی بتوان نوع پرچم درج شده روی پلاک و ملیت آنرا تشخیص داد.</a:t>
            </a:r>
            <a:endParaRPr lang="en-GB" sz="2400" dirty="0">
              <a:cs typeface="B Nazanin" pitchFamily="2" charset="-78"/>
            </a:endParaRPr>
          </a:p>
          <a:p>
            <a:pPr marL="342900" lvl="0" indent="-342900" algn="r" rtl="1">
              <a:buFont typeface="Arial" pitchFamily="34" charset="0"/>
              <a:buChar char="•"/>
            </a:pPr>
            <a:r>
              <a:rPr lang="ar-SA" sz="2400" dirty="0">
                <a:cs typeface="B Nazanin" pitchFamily="2" charset="-78"/>
              </a:rPr>
              <a:t>میتوان برای الگوریتم مقاله یک </a:t>
            </a:r>
            <a:r>
              <a:rPr lang="ar-SA" sz="2400" dirty="0">
                <a:solidFill>
                  <a:srgbClr val="FF0000"/>
                </a:solidFill>
                <a:cs typeface="B Nazanin" pitchFamily="2" charset="-78"/>
              </a:rPr>
              <a:t>رابط گرافیکی </a:t>
            </a:r>
            <a:r>
              <a:rPr lang="ar-SA" sz="2400" dirty="0">
                <a:cs typeface="B Nazanin" pitchFamily="2" charset="-78"/>
              </a:rPr>
              <a:t>تولید کرد تا در استفاده کاربردی از آن کاربر بدون نیاز به آگاهی از چند و چون برنامه براحتی بتواند از آن استفاده کند.این کار را میتوان با استفاده از جعبه ابزار </a:t>
            </a:r>
            <a:r>
              <a:rPr lang="en-US" sz="2400" dirty="0">
                <a:cs typeface="B Nazanin" pitchFamily="2" charset="-78"/>
              </a:rPr>
              <a:t>GUI</a:t>
            </a:r>
            <a:r>
              <a:rPr lang="ar-SA" sz="2400" dirty="0">
                <a:cs typeface="B Nazanin" pitchFamily="2" charset="-78"/>
              </a:rPr>
              <a:t> نرم افزار متلب انجام داد.</a:t>
            </a:r>
            <a:endParaRPr lang="en-GB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474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28600" y="152400"/>
            <a:ext cx="5486400" cy="635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</a:rPr>
              <a:t>طاهر بوداقی  </a:t>
            </a:r>
            <a:r>
              <a:rPr lang="fa-IR" sz="4000" dirty="0" smtClean="0">
                <a:solidFill>
                  <a:schemeClr val="bg1"/>
                </a:solidFill>
              </a:rPr>
              <a:t>طاهر بوداقی</a:t>
            </a:r>
            <a:br>
              <a:rPr lang="fa-IR" sz="4000" dirty="0" smtClean="0">
                <a:solidFill>
                  <a:schemeClr val="bg1"/>
                </a:solidFill>
              </a:rPr>
            </a:br>
            <a:r>
              <a:rPr lang="fa-IR" sz="1100" dirty="0" smtClean="0">
                <a:solidFill>
                  <a:schemeClr val="bg1"/>
                </a:solidFill>
              </a:rPr>
              <a:t>طاهر بوداقی</a:t>
            </a:r>
            <a:endParaRPr lang="en-US" sz="1100" dirty="0" smtClean="0">
              <a:solidFill>
                <a:schemeClr val="bg1"/>
              </a:solidFill>
              <a:cs typeface="B Zar" pitchFamily="2" charset="-78"/>
            </a:endParaRPr>
          </a:p>
          <a:p>
            <a:r>
              <a:rPr lang="fa-IR" sz="4000" dirty="0" smtClean="0">
                <a:solidFill>
                  <a:schemeClr val="bg1"/>
                </a:solidFill>
                <a:cs typeface="B Zar" pitchFamily="2" charset="-78"/>
              </a:rPr>
              <a:t>طاهر بوداقی</a:t>
            </a:r>
            <a:br>
              <a:rPr lang="fa-IR" sz="4000" dirty="0" smtClean="0">
                <a:solidFill>
                  <a:schemeClr val="bg1"/>
                </a:solidFill>
                <a:cs typeface="B Zar" pitchFamily="2" charset="-78"/>
              </a:rPr>
            </a:br>
            <a:r>
              <a:rPr lang="fa-IR" sz="9600" dirty="0" smtClean="0">
                <a:solidFill>
                  <a:schemeClr val="bg1"/>
                </a:solidFill>
                <a:cs typeface="B Zar" pitchFamily="2" charset="-78"/>
              </a:rPr>
              <a:t>طاهر بوداقی</a:t>
            </a:r>
            <a:r>
              <a:rPr lang="fa-IR" sz="4000" dirty="0" smtClean="0">
                <a:solidFill>
                  <a:schemeClr val="bg1"/>
                </a:solidFill>
                <a:cs typeface="B Zar" pitchFamily="2" charset="-78"/>
              </a:rPr>
              <a:t/>
            </a:r>
            <a:br>
              <a:rPr lang="fa-IR" sz="4000" dirty="0" smtClean="0">
                <a:solidFill>
                  <a:schemeClr val="bg1"/>
                </a:solidFill>
                <a:cs typeface="B Zar" pitchFamily="2" charset="-78"/>
              </a:rPr>
            </a:br>
            <a:r>
              <a:rPr lang="fa-IR" sz="4000" dirty="0" smtClean="0">
                <a:solidFill>
                  <a:schemeClr val="bg1"/>
                </a:solidFill>
                <a:cs typeface="B Zar" pitchFamily="2" charset="-78"/>
              </a:rPr>
              <a:t/>
            </a:r>
            <a:br>
              <a:rPr lang="fa-IR" sz="4000" dirty="0" smtClean="0">
                <a:solidFill>
                  <a:schemeClr val="bg1"/>
                </a:solidFill>
                <a:cs typeface="B Zar" pitchFamily="2" charset="-78"/>
              </a:rPr>
            </a:br>
            <a:r>
              <a:rPr lang="fa-IR" sz="4000" b="1" dirty="0" smtClean="0">
                <a:solidFill>
                  <a:schemeClr val="bg1"/>
                </a:solidFill>
                <a:cs typeface="B Zar" pitchFamily="2" charset="-78"/>
              </a:rPr>
              <a:t>طاهر بوداقی</a:t>
            </a:r>
            <a:br>
              <a:rPr lang="fa-IR" sz="4000" b="1" dirty="0" smtClean="0">
                <a:solidFill>
                  <a:schemeClr val="bg1"/>
                </a:solidFill>
                <a:cs typeface="B Zar" pitchFamily="2" charset="-78"/>
              </a:rPr>
            </a:br>
            <a:r>
              <a:rPr lang="fa-IR" sz="4000" b="1" dirty="0" smtClean="0">
                <a:solidFill>
                  <a:schemeClr val="bg1"/>
                </a:solidFill>
                <a:cs typeface="B Zar" pitchFamily="2" charset="-78"/>
              </a:rPr>
              <a:t>طاهر بوداقی</a:t>
            </a:r>
            <a:br>
              <a:rPr lang="fa-IR" sz="4000" b="1" dirty="0" smtClean="0">
                <a:solidFill>
                  <a:schemeClr val="bg1"/>
                </a:solidFill>
                <a:cs typeface="B Zar" pitchFamily="2" charset="-78"/>
              </a:rPr>
            </a:br>
            <a:r>
              <a:rPr lang="fa-IR" sz="4000" b="1" dirty="0" smtClean="0">
                <a:solidFill>
                  <a:schemeClr val="bg1"/>
                </a:solidFill>
                <a:cs typeface="B Zar" pitchFamily="2" charset="-78"/>
              </a:rPr>
              <a:t/>
            </a:r>
            <a:br>
              <a:rPr lang="fa-IR" sz="4000" b="1" dirty="0" smtClean="0">
                <a:solidFill>
                  <a:schemeClr val="bg1"/>
                </a:solidFill>
                <a:cs typeface="B Zar" pitchFamily="2" charset="-78"/>
              </a:rPr>
            </a:br>
            <a:r>
              <a:rPr lang="fa-IR" sz="6000" b="1" dirty="0" smtClean="0">
                <a:solidFill>
                  <a:schemeClr val="bg1"/>
                </a:solidFill>
                <a:cs typeface="B Zar" pitchFamily="2" charset="-78"/>
              </a:rPr>
              <a:t>طاهر بوداقی</a:t>
            </a:r>
            <a:endParaRPr lang="en-US" sz="3200" dirty="0">
              <a:solidFill>
                <a:schemeClr val="bg1"/>
              </a:solidFill>
              <a:cs typeface="B Zar" pitchFamily="2" charset="-78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89" b="-1"/>
          <a:stretch/>
        </p:blipFill>
        <p:spPr bwMode="auto">
          <a:xfrm>
            <a:off x="152400" y="228600"/>
            <a:ext cx="3824287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559" y="533400"/>
            <a:ext cx="2466975" cy="1720215"/>
          </a:xfrm>
          <a:prstGeom prst="rect">
            <a:avLst/>
          </a:prstGeom>
        </p:spPr>
      </p:pic>
      <p:pic>
        <p:nvPicPr>
          <p:cNvPr id="15" name="Picture 14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" t="4186" r="10219" b="5116"/>
          <a:stretch/>
        </p:blipFill>
        <p:spPr bwMode="auto">
          <a:xfrm>
            <a:off x="3505200" y="2459547"/>
            <a:ext cx="1251268" cy="10110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" t="3334" r="8139" b="4733"/>
          <a:stretch/>
        </p:blipFill>
        <p:spPr bwMode="auto">
          <a:xfrm>
            <a:off x="5574506" y="2406016"/>
            <a:ext cx="1252537" cy="10210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6" t="17514" r="19903" b="25424"/>
          <a:stretch/>
        </p:blipFill>
        <p:spPr bwMode="auto">
          <a:xfrm>
            <a:off x="4077045" y="3744686"/>
            <a:ext cx="2326005" cy="738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363" y="4740048"/>
            <a:ext cx="42576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756468" y="5490529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 5 j 6 3 1 7 2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53761" y="152400"/>
            <a:ext cx="7603966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3900" b="1" dirty="0" smtClean="0">
                <a:solidFill>
                  <a:srgbClr val="FF0000"/>
                </a:solidFill>
                <a:cs typeface="B Nazanin" pitchFamily="2" charset="-78"/>
              </a:rPr>
              <a:t>پایان</a:t>
            </a:r>
            <a:endParaRPr lang="en-US" sz="239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ctr"/>
            <a:endParaRPr lang="en-US" sz="19900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807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295400"/>
            <a:ext cx="7315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Kourosh" panose="00000400000000000000" pitchFamily="2" charset="-78"/>
              </a:rPr>
              <a:t>برای آموزش نحوه اجرای پروژه و کار با متلب تماس بگیرید</a:t>
            </a:r>
            <a:br>
              <a:rPr lang="fa-IR" sz="3200" dirty="0" smtClean="0">
                <a:solidFill>
                  <a:srgbClr val="FF0000"/>
                </a:solidFill>
                <a:cs typeface="B Kourosh" panose="00000400000000000000" pitchFamily="2" charset="-78"/>
              </a:rPr>
            </a:br>
            <a:r>
              <a:rPr lang="en-US" sz="3200" dirty="0" smtClean="0">
                <a:solidFill>
                  <a:srgbClr val="FF0000"/>
                </a:solidFill>
                <a:cs typeface="B Kourosh" panose="00000400000000000000" pitchFamily="2" charset="-78"/>
              </a:rPr>
              <a:t>aban_palan_dalan_delon@yahoo.com</a:t>
            </a:r>
          </a:p>
          <a:p>
            <a:pPr algn="ctr"/>
            <a:r>
              <a:rPr lang="fa-IR" sz="3200" dirty="0" smtClean="0">
                <a:cs typeface="B Kourosh" panose="00000400000000000000" pitchFamily="2" charset="-78"/>
              </a:rPr>
              <a:t>+ آموزش مقدماتی متلب</a:t>
            </a:r>
          </a:p>
          <a:p>
            <a:pPr algn="ctr"/>
            <a:r>
              <a:rPr lang="fa-IR" sz="3200" dirty="0" smtClean="0">
                <a:cs typeface="B Kourosh" panose="00000400000000000000" pitchFamily="2" charset="-78"/>
              </a:rPr>
              <a:t>+آموزش مقدماتی پردازش تصویر</a:t>
            </a:r>
          </a:p>
          <a:p>
            <a:pPr algn="ctr"/>
            <a:r>
              <a:rPr lang="fa-IR" sz="3200" dirty="0" smtClean="0">
                <a:cs typeface="B Kourosh" panose="00000400000000000000" pitchFamily="2" charset="-78"/>
              </a:rPr>
              <a:t>+آموزش اجرای پروژه  پلاک خودر و نحوه کار آن</a:t>
            </a:r>
            <a:endParaRPr lang="en-US" sz="3200" dirty="0" smtClean="0">
              <a:cs typeface="B Kourosh" panose="00000400000000000000" pitchFamily="2" charset="-78"/>
            </a:endParaRPr>
          </a:p>
          <a:p>
            <a:pPr algn="ctr"/>
            <a:endParaRPr lang="en-US" sz="3200" dirty="0">
              <a:cs typeface="B Kourosh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7666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4600" y="457200"/>
            <a:ext cx="1992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فهرست مطالب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10"/>
          <a:stretch/>
        </p:blipFill>
        <p:spPr bwMode="auto">
          <a:xfrm>
            <a:off x="6172200" y="1219200"/>
            <a:ext cx="2438400" cy="494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5" y="1132114"/>
            <a:ext cx="2466975" cy="1720215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" t="4186" r="10219" b="5116"/>
          <a:stretch/>
        </p:blipFill>
        <p:spPr bwMode="auto">
          <a:xfrm>
            <a:off x="381000" y="2905861"/>
            <a:ext cx="1251268" cy="10110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" t="3334" r="8139" b="4733"/>
          <a:stretch/>
        </p:blipFill>
        <p:spPr bwMode="auto">
          <a:xfrm>
            <a:off x="2450306" y="2852330"/>
            <a:ext cx="1252537" cy="10210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6" t="17514" r="19903" b="25424"/>
          <a:stretch/>
        </p:blipFill>
        <p:spPr bwMode="auto">
          <a:xfrm>
            <a:off x="952845" y="4191000"/>
            <a:ext cx="2326005" cy="738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63" y="5186362"/>
            <a:ext cx="42576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32268" y="5936843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 5 j 6 3 1 7 2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876800" y="1746565"/>
            <a:ext cx="0" cy="3944622"/>
          </a:xfrm>
          <a:prstGeom prst="straightConnector1">
            <a:avLst/>
          </a:prstGeom>
          <a:ln w="539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979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95800" y="457200"/>
            <a:ext cx="3844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مرحله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اول، آماده سازی تصویر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2729230"/>
            <a:ext cx="2466975" cy="1720215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180" y="1820545"/>
            <a:ext cx="4053840" cy="2827655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3449955" y="3611880"/>
            <a:ext cx="704850" cy="10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6134100" y="1230868"/>
            <a:ext cx="2658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b="1" dirty="0" smtClean="0">
                <a:cs typeface="B Nazanin" pitchFamily="2" charset="-78"/>
              </a:rPr>
              <a:t>تبدیل به سطح تصویرخاکستری</a:t>
            </a:r>
            <a:endParaRPr lang="en-GB" b="1" dirty="0"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8037" y="4895850"/>
            <a:ext cx="1624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b="1" dirty="0" smtClean="0">
                <a:cs typeface="B Nazanin" pitchFamily="2" charset="-78"/>
              </a:rPr>
              <a:t>بهینه سازی تصویر</a:t>
            </a:r>
            <a:endParaRPr lang="en-GB" b="1" dirty="0">
              <a:cs typeface="B Nazanin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852317" y="5265182"/>
                <a:ext cx="2509725" cy="6586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𝑊</m:t>
                      </m:r>
                      <m:d>
                        <m:d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𝑥</m:t>
                          </m:r>
                          <m:r>
                            <a:rPr lang="en-US" i="1">
                              <a:latin typeface="Cambria Math"/>
                            </a:rPr>
                            <m:t>,</m:t>
                          </m:r>
                          <m:r>
                            <a:rPr lang="en-US" i="1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  <m:r>
                            <a:rPr lang="en-US" i="1">
                              <a:latin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i="1"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</a:rPr>
                            <m:t>ℯ</m:t>
                          </m:r>
                        </m:e>
                        <m:sup>
                          <m:f>
                            <m:f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2317" y="5265182"/>
                <a:ext cx="2509725" cy="65864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955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411" y="1394142"/>
            <a:ext cx="1628775" cy="16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721" y="1439862"/>
            <a:ext cx="2543175" cy="50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6" y="2509202"/>
            <a:ext cx="8953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Brace 4"/>
          <p:cNvSpPr/>
          <p:nvPr/>
        </p:nvSpPr>
        <p:spPr>
          <a:xfrm>
            <a:off x="3719511" y="1251267"/>
            <a:ext cx="447675" cy="19145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6" name="Right Arrow 5"/>
          <p:cNvSpPr/>
          <p:nvPr/>
        </p:nvSpPr>
        <p:spPr>
          <a:xfrm>
            <a:off x="4167186" y="1632267"/>
            <a:ext cx="828675" cy="114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7" name="Curved Left Arrow 6"/>
          <p:cNvSpPr/>
          <p:nvPr/>
        </p:nvSpPr>
        <p:spPr>
          <a:xfrm>
            <a:off x="7900986" y="1794192"/>
            <a:ext cx="238125" cy="82867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pic>
        <p:nvPicPr>
          <p:cNvPr id="8" name="Picture 7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" t="4186" r="10219" b="5116"/>
          <a:stretch/>
        </p:blipFill>
        <p:spPr bwMode="auto">
          <a:xfrm>
            <a:off x="2420616" y="3956685"/>
            <a:ext cx="2502535" cy="1870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3600" y="457200"/>
            <a:ext cx="23310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لبه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یابی در تصویر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5417818" y="3505200"/>
            <a:ext cx="1998980" cy="1904999"/>
          </a:xfrm>
          <a:prstGeom prst="bentArrow">
            <a:avLst>
              <a:gd name="adj1" fmla="val 9000"/>
              <a:gd name="adj2" fmla="val 11500"/>
              <a:gd name="adj3" fmla="val 25000"/>
              <a:gd name="adj4" fmla="val 42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63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91998" y="457200"/>
            <a:ext cx="3392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لبه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یابی در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تصویر-مقایسه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7" t="3020" r="8665" b="4528"/>
          <a:stretch/>
        </p:blipFill>
        <p:spPr bwMode="auto">
          <a:xfrm>
            <a:off x="685800" y="1527876"/>
            <a:ext cx="2143125" cy="16249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" t="4186" r="10219" b="5116"/>
          <a:stretch/>
        </p:blipFill>
        <p:spPr bwMode="auto">
          <a:xfrm>
            <a:off x="4991998" y="1336675"/>
            <a:ext cx="2502535" cy="1870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" t="3703" r="9815" b="4714"/>
          <a:stretch/>
        </p:blipFill>
        <p:spPr bwMode="auto">
          <a:xfrm>
            <a:off x="838200" y="3825354"/>
            <a:ext cx="2124075" cy="16668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1" t="3811" r="9468" b="5697"/>
          <a:stretch/>
        </p:blipFill>
        <p:spPr bwMode="auto">
          <a:xfrm>
            <a:off x="5103123" y="3580130"/>
            <a:ext cx="2567305" cy="19348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3760299" y="4733925"/>
            <a:ext cx="695325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9" name="Right Arrow 8"/>
          <p:cNvSpPr/>
          <p:nvPr/>
        </p:nvSpPr>
        <p:spPr>
          <a:xfrm>
            <a:off x="3662853" y="2392610"/>
            <a:ext cx="695325" cy="142875"/>
          </a:xfrm>
          <a:prstGeom prst="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3182403" y="1540718"/>
            <a:ext cx="16562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b="1" dirty="0">
                <a:cs typeface="B Nazanin" pitchFamily="2" charset="-78"/>
              </a:rPr>
              <a:t>لبه یابی با استفاده </a:t>
            </a:r>
            <a:endParaRPr lang="fa-IR" b="1" dirty="0" smtClean="0">
              <a:cs typeface="B Nazanin" pitchFamily="2" charset="-78"/>
            </a:endParaRPr>
          </a:p>
          <a:p>
            <a:pPr algn="ctr"/>
            <a:r>
              <a:rPr lang="fa-IR" b="1" dirty="0" smtClean="0">
                <a:cs typeface="B Nazanin" pitchFamily="2" charset="-78"/>
              </a:rPr>
              <a:t>آستانه </a:t>
            </a:r>
            <a:r>
              <a:rPr lang="fa-IR" b="1" dirty="0">
                <a:cs typeface="B Nazanin" pitchFamily="2" charset="-78"/>
              </a:rPr>
              <a:t>معرفی شده</a:t>
            </a:r>
            <a:endParaRPr lang="en-GB" b="1" dirty="0">
              <a:cs typeface="B Nazanin" pitchFamily="2" charset="-78"/>
            </a:endParaRPr>
          </a:p>
          <a:p>
            <a:endParaRPr lang="en-GB" dirty="0">
              <a:cs typeface="B Nazani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7909" y="3943766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b="1" dirty="0">
                <a:cs typeface="B Nazanin" pitchFamily="2" charset="-78"/>
              </a:rPr>
              <a:t>لبه یابی مستقیم از </a:t>
            </a:r>
            <a:r>
              <a:rPr lang="fa-IR" b="1" dirty="0" smtClean="0">
                <a:cs typeface="B Nazanin" pitchFamily="2" charset="-78"/>
              </a:rPr>
              <a:t>تصویر</a:t>
            </a:r>
          </a:p>
          <a:p>
            <a:pPr algn="ctr"/>
            <a:r>
              <a:rPr lang="fa-IR" b="1" dirty="0" smtClean="0">
                <a:cs typeface="B Nazanin" pitchFamily="2" charset="-78"/>
              </a:rPr>
              <a:t> </a:t>
            </a:r>
            <a:r>
              <a:rPr lang="fa-IR" b="1" dirty="0">
                <a:cs typeface="B Nazanin" pitchFamily="2" charset="-78"/>
              </a:rPr>
              <a:t>سطح خاکستری بدون</a:t>
            </a:r>
            <a:endParaRPr lang="en-GB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533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5200" y="457200"/>
            <a:ext cx="48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لبه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یابی در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تصویر- بهبود دادن تصویر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21114" y="1295400"/>
            <a:ext cx="43861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371600" lvl="2" indent="-457200" algn="r" rtl="1">
              <a:buFont typeface="+mj-lt"/>
              <a:buAutoNum type="arabicPeriod"/>
            </a:pPr>
            <a:r>
              <a:rPr lang="fa-IR" sz="2400" dirty="0">
                <a:cs typeface="B Nazanin" pitchFamily="2" charset="-78"/>
              </a:rPr>
              <a:t>سایش </a:t>
            </a:r>
            <a:r>
              <a:rPr lang="fa-IR" sz="2400" dirty="0" smtClean="0">
                <a:cs typeface="B Nazanin" pitchFamily="2" charset="-78"/>
              </a:rPr>
              <a:t>تصویر</a:t>
            </a:r>
          </a:p>
          <a:p>
            <a:pPr marL="1371600" lvl="2" indent="-457200" algn="r" rtl="1">
              <a:buFont typeface="+mj-lt"/>
              <a:buAutoNum type="arabicPeriod"/>
            </a:pPr>
            <a:r>
              <a:rPr lang="fa-IR" sz="2400" dirty="0">
                <a:cs typeface="B Nazanin" pitchFamily="2" charset="-78"/>
              </a:rPr>
              <a:t>گسترش افقی و عمودی تصویر</a:t>
            </a:r>
            <a:endParaRPr lang="en-GB" sz="2400" dirty="0">
              <a:cs typeface="B Nazanin" pitchFamily="2" charset="-78"/>
            </a:endParaRPr>
          </a:p>
          <a:p>
            <a:pPr marL="1371600" lvl="2" indent="-457200" algn="r" rtl="1">
              <a:buFont typeface="+mj-lt"/>
              <a:buAutoNum type="arabicPeriod"/>
            </a:pPr>
            <a:r>
              <a:rPr lang="fa-IR" sz="2400" dirty="0">
                <a:cs typeface="B Nazanin" pitchFamily="2" charset="-78"/>
              </a:rPr>
              <a:t>پر کردن حفره های احتمالی</a:t>
            </a:r>
            <a:endParaRPr lang="en-GB" sz="2400" dirty="0">
              <a:cs typeface="B Nazanin" pitchFamily="2" charset="-78"/>
            </a:endParaRPr>
          </a:p>
          <a:p>
            <a:pPr marL="1371600" lvl="2" indent="-457200" algn="r" rtl="1">
              <a:buFont typeface="+mj-lt"/>
              <a:buAutoNum type="arabicPeriod"/>
            </a:pPr>
            <a:endParaRPr lang="en-GB" sz="2400" dirty="0">
              <a:cs typeface="B Nazanin" pitchFamily="2" charset="-78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" t="3334" r="8139" b="4733"/>
          <a:stretch/>
        </p:blipFill>
        <p:spPr bwMode="auto">
          <a:xfrm>
            <a:off x="609600" y="2286000"/>
            <a:ext cx="4943475" cy="36766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" t="4186" r="10219" b="5116"/>
          <a:stretch/>
        </p:blipFill>
        <p:spPr bwMode="auto">
          <a:xfrm>
            <a:off x="6243265" y="3962400"/>
            <a:ext cx="2502535" cy="1870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Bent-Up Arrow 5"/>
          <p:cNvSpPr/>
          <p:nvPr/>
        </p:nvSpPr>
        <p:spPr>
          <a:xfrm rot="16200000">
            <a:off x="6023580" y="2899380"/>
            <a:ext cx="525840" cy="1143000"/>
          </a:xfrm>
          <a:prstGeom prst="ben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38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4572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انتخاب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محل کاندید برای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پلاک -برچسب گذاری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7" t="3811" r="10299" b="5208"/>
          <a:stretch/>
        </p:blipFill>
        <p:spPr bwMode="auto">
          <a:xfrm>
            <a:off x="914400" y="2743200"/>
            <a:ext cx="4038600" cy="3124200"/>
          </a:xfrm>
          <a:prstGeom prst="rect">
            <a:avLst/>
          </a:prstGeom>
          <a:ln w="158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641" y="4457700"/>
            <a:ext cx="2118783" cy="10668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114800" y="2971800"/>
            <a:ext cx="228600" cy="22860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343400" y="3086100"/>
            <a:ext cx="1905000" cy="13335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5638800" y="4305300"/>
            <a:ext cx="0" cy="15621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486400" y="5562600"/>
            <a:ext cx="1978024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334000" y="4191000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7346948" y="55245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GB" dirty="0"/>
          </a:p>
        </p:txBody>
      </p:sp>
      <p:sp>
        <p:nvSpPr>
          <p:cNvPr id="24" name="Rectangle 23"/>
          <p:cNvSpPr/>
          <p:nvPr/>
        </p:nvSpPr>
        <p:spPr>
          <a:xfrm>
            <a:off x="3657600" y="1295400"/>
            <a:ext cx="495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/>
            <a:r>
              <a:rPr lang="fa-IR" b="1" dirty="0">
                <a:cs typeface="B Nazanin" pitchFamily="2" charset="-78"/>
              </a:rPr>
              <a:t>هر یک از </a:t>
            </a:r>
            <a:r>
              <a:rPr lang="fa-IR" b="1" dirty="0" smtClean="0">
                <a:cs typeface="B Nazanin" pitchFamily="2" charset="-78"/>
              </a:rPr>
              <a:t>فضاهای کوچک </a:t>
            </a:r>
            <a:r>
              <a:rPr lang="fa-IR" b="1" dirty="0">
                <a:cs typeface="B Nazanin" pitchFamily="2" charset="-78"/>
              </a:rPr>
              <a:t>برچسب گذاری </a:t>
            </a:r>
            <a:r>
              <a:rPr lang="fa-IR" b="1" dirty="0" smtClean="0">
                <a:cs typeface="B Nazanin" pitchFamily="2" charset="-78"/>
              </a:rPr>
              <a:t>کرده و در </a:t>
            </a:r>
            <a:r>
              <a:rPr lang="fa-IR" b="1" dirty="0">
                <a:cs typeface="B Nazanin" pitchFamily="2" charset="-78"/>
              </a:rPr>
              <a:t>داخل یک مستطیل محاط </a:t>
            </a:r>
            <a:r>
              <a:rPr lang="fa-IR" b="1" dirty="0" smtClean="0">
                <a:cs typeface="B Nazanin" pitchFamily="2" charset="-78"/>
              </a:rPr>
              <a:t>میکنیم، این </a:t>
            </a:r>
            <a:r>
              <a:rPr lang="fa-IR" b="1" dirty="0">
                <a:cs typeface="B Nazanin" pitchFamily="2" charset="-78"/>
              </a:rPr>
              <a:t>ویژگی به ما کمک میکند که برای فضاهای دارای ساختار نامنطم </a:t>
            </a:r>
            <a:r>
              <a:rPr lang="fa-IR" b="1" dirty="0" smtClean="0">
                <a:cs typeface="B Nazanin" pitchFamily="2" charset="-78"/>
              </a:rPr>
              <a:t>مختصات </a:t>
            </a:r>
            <a:r>
              <a:rPr lang="fa-IR" b="1" dirty="0">
                <a:cs typeface="B Nazanin" pitchFamily="2" charset="-78"/>
              </a:rPr>
              <a:t>مکانی </a:t>
            </a:r>
            <a:r>
              <a:rPr lang="fa-IR" b="1" dirty="0" smtClean="0">
                <a:cs typeface="B Nazanin" pitchFamily="2" charset="-78"/>
              </a:rPr>
              <a:t>بدست آوریم.</a:t>
            </a:r>
            <a:endParaRPr lang="en-GB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44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4572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انتخاب محل کاندید برای پلاک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-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یافتن محل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 دقیق پلاک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7" t="3811" r="10299" b="5208"/>
          <a:stretch/>
        </p:blipFill>
        <p:spPr bwMode="auto">
          <a:xfrm>
            <a:off x="661352" y="1056640"/>
            <a:ext cx="2743200" cy="21437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0" t="13533" r="74734" b="35338"/>
          <a:stretch/>
        </p:blipFill>
        <p:spPr bwMode="auto">
          <a:xfrm>
            <a:off x="4628575" y="3961128"/>
            <a:ext cx="264795" cy="11264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98" t="13533" r="20213" b="35338"/>
          <a:stretch/>
        </p:blipFill>
        <p:spPr bwMode="auto">
          <a:xfrm>
            <a:off x="8095040" y="4002403"/>
            <a:ext cx="219075" cy="9937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7" t="13533" r="20213" b="25564"/>
          <a:stretch/>
        </p:blipFill>
        <p:spPr bwMode="auto">
          <a:xfrm>
            <a:off x="5295325" y="4186553"/>
            <a:ext cx="2286000" cy="7715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Left Arrow Callout 6"/>
          <p:cNvSpPr/>
          <p:nvPr/>
        </p:nvSpPr>
        <p:spPr>
          <a:xfrm>
            <a:off x="5066725" y="4173853"/>
            <a:ext cx="590550" cy="819150"/>
          </a:xfrm>
          <a:prstGeom prst="leftArrowCallou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8" name="Right Arrow Callout 7"/>
          <p:cNvSpPr/>
          <p:nvPr/>
        </p:nvSpPr>
        <p:spPr>
          <a:xfrm>
            <a:off x="7352725" y="4164328"/>
            <a:ext cx="638175" cy="809625"/>
          </a:xfrm>
          <a:prstGeom prst="rightArrowCallou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9" name="Oval 8"/>
          <p:cNvSpPr/>
          <p:nvPr/>
        </p:nvSpPr>
        <p:spPr>
          <a:xfrm flipH="1">
            <a:off x="4627940" y="4068443"/>
            <a:ext cx="91440" cy="1168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0" name="Oval 9"/>
          <p:cNvSpPr/>
          <p:nvPr/>
        </p:nvSpPr>
        <p:spPr>
          <a:xfrm flipH="1">
            <a:off x="4626670" y="4871718"/>
            <a:ext cx="91440" cy="116840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1" name="Oval 10"/>
          <p:cNvSpPr/>
          <p:nvPr/>
        </p:nvSpPr>
        <p:spPr>
          <a:xfrm flipH="1">
            <a:off x="8174415" y="4044948"/>
            <a:ext cx="91440" cy="116840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2" name="Oval 11"/>
          <p:cNvSpPr/>
          <p:nvPr/>
        </p:nvSpPr>
        <p:spPr>
          <a:xfrm flipH="1">
            <a:off x="8236645" y="4879338"/>
            <a:ext cx="91440" cy="116840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5" name="Down Arrow 14"/>
          <p:cNvSpPr/>
          <p:nvPr/>
        </p:nvSpPr>
        <p:spPr>
          <a:xfrm>
            <a:off x="6438325" y="3358514"/>
            <a:ext cx="204152" cy="602614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6" t="22988" r="22171" b="40215"/>
          <a:stretch/>
        </p:blipFill>
        <p:spPr bwMode="auto">
          <a:xfrm>
            <a:off x="1203325" y="5670380"/>
            <a:ext cx="1989455" cy="4679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Oval 16"/>
          <p:cNvSpPr/>
          <p:nvPr/>
        </p:nvSpPr>
        <p:spPr>
          <a:xfrm flipH="1">
            <a:off x="1143000" y="5609420"/>
            <a:ext cx="91440" cy="116840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8" name="Oval 17"/>
          <p:cNvSpPr/>
          <p:nvPr/>
        </p:nvSpPr>
        <p:spPr>
          <a:xfrm flipH="1">
            <a:off x="1143000" y="6070430"/>
            <a:ext cx="91440" cy="116840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9" name="Oval 18"/>
          <p:cNvSpPr/>
          <p:nvPr/>
        </p:nvSpPr>
        <p:spPr>
          <a:xfrm flipH="1">
            <a:off x="3133090" y="5609420"/>
            <a:ext cx="91440" cy="116840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20" name="Oval 19"/>
          <p:cNvSpPr/>
          <p:nvPr/>
        </p:nvSpPr>
        <p:spPr>
          <a:xfrm flipH="1">
            <a:off x="3151505" y="6070430"/>
            <a:ext cx="91440" cy="116840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4648200" y="2590800"/>
            <a:ext cx="3655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Low" rtl="1"/>
            <a:r>
              <a:rPr lang="fa-IR" b="1" dirty="0">
                <a:cs typeface="B Nazanin" pitchFamily="2" charset="-78"/>
              </a:rPr>
              <a:t>فضای شامل پلاک دارای شکل ناموزونی </a:t>
            </a:r>
            <a:r>
              <a:rPr lang="fa-IR" b="1" dirty="0" smtClean="0">
                <a:cs typeface="B Nazanin" pitchFamily="2" charset="-78"/>
              </a:rPr>
              <a:t>است</a:t>
            </a:r>
            <a:endParaRPr lang="en-GB" b="1" dirty="0">
              <a:cs typeface="B Nazanin" pitchFamily="2" charset="-78"/>
            </a:endParaRPr>
          </a:p>
        </p:txBody>
      </p:sp>
      <p:pic>
        <p:nvPicPr>
          <p:cNvPr id="23" name="Picture 2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7" t="13533" r="20213" b="25564"/>
          <a:stretch/>
        </p:blipFill>
        <p:spPr bwMode="auto">
          <a:xfrm>
            <a:off x="5257800" y="1742756"/>
            <a:ext cx="2286000" cy="7715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5" name="Down Arrow 24"/>
          <p:cNvSpPr/>
          <p:nvPr/>
        </p:nvSpPr>
        <p:spPr>
          <a:xfrm rot="16200000">
            <a:off x="4187030" y="1626708"/>
            <a:ext cx="157482" cy="955357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Bent Arrow 26"/>
          <p:cNvSpPr/>
          <p:nvPr/>
        </p:nvSpPr>
        <p:spPr>
          <a:xfrm rot="10800000">
            <a:off x="4109035" y="5712375"/>
            <a:ext cx="2505929" cy="344170"/>
          </a:xfrm>
          <a:prstGeom prst="ben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4438938" y="3200400"/>
            <a:ext cx="0" cy="228369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286538" y="5179292"/>
            <a:ext cx="272386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038600" y="3200400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  <a:endParaRPr lang="en-GB" dirty="0"/>
          </a:p>
        </p:txBody>
      </p:sp>
      <p:sp>
        <p:nvSpPr>
          <p:cNvPr id="31" name="TextBox 30"/>
          <p:cNvSpPr txBox="1"/>
          <p:nvPr/>
        </p:nvSpPr>
        <p:spPr>
          <a:xfrm>
            <a:off x="6859557" y="526268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53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3810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بهبود پلاک –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آماده </a:t>
            </a:r>
            <a:r>
              <a:rPr lang="fa-IR" sz="2800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سازی  و رفع </a:t>
            </a:r>
            <a:r>
              <a:rPr lang="fa-IR" sz="2800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کجی و چرخش</a:t>
            </a:r>
            <a:endParaRPr lang="en-US" sz="2800" b="1" dirty="0">
              <a:solidFill>
                <a:schemeClr val="bg2">
                  <a:lumMod val="50000"/>
                </a:schemeClr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7" t="17515" r="19903" b="41271"/>
          <a:stretch/>
        </p:blipFill>
        <p:spPr bwMode="auto">
          <a:xfrm>
            <a:off x="3276600" y="990601"/>
            <a:ext cx="2133600" cy="53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8" t="16385" r="19699" b="44925"/>
          <a:stretch/>
        </p:blipFill>
        <p:spPr bwMode="auto">
          <a:xfrm>
            <a:off x="6210300" y="1026455"/>
            <a:ext cx="2095500" cy="4975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6" t="22988" r="22171" b="40215"/>
          <a:stretch/>
        </p:blipFill>
        <p:spPr bwMode="auto">
          <a:xfrm>
            <a:off x="300672" y="1056005"/>
            <a:ext cx="1989455" cy="4679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Down Arrow 7"/>
          <p:cNvSpPr/>
          <p:nvPr/>
        </p:nvSpPr>
        <p:spPr>
          <a:xfrm rot="16200000">
            <a:off x="2671287" y="1129166"/>
            <a:ext cx="166369" cy="327342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Down Arrow 8"/>
          <p:cNvSpPr/>
          <p:nvPr/>
        </p:nvSpPr>
        <p:spPr>
          <a:xfrm rot="16200000">
            <a:off x="5643087" y="1209516"/>
            <a:ext cx="166369" cy="327342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300672" y="1524000"/>
            <a:ext cx="8233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     تصویر باینری پلاک                               تصویر سطح خاکستری                          تصویر اصلی پلاک</a:t>
            </a:r>
            <a:endParaRPr lang="en-GB" dirty="0"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29400" y="2678668"/>
            <a:ext cx="1988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مفهوم کجی </a:t>
            </a:r>
            <a:r>
              <a:rPr lang="fa-IR" b="1" dirty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و </a:t>
            </a:r>
            <a:r>
              <a:rPr lang="fa-IR" b="1" dirty="0" smtClean="0">
                <a:solidFill>
                  <a:schemeClr val="bg2">
                    <a:lumMod val="50000"/>
                  </a:schemeClr>
                </a:solidFill>
                <a:cs typeface="B Nazanin" pitchFamily="2" charset="-78"/>
              </a:rPr>
              <a:t>چرخش :</a:t>
            </a:r>
            <a:endParaRPr lang="en-GB" dirty="0"/>
          </a:p>
        </p:txBody>
      </p:sp>
      <p:pic>
        <p:nvPicPr>
          <p:cNvPr id="12" name="Picture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50" y="3581400"/>
            <a:ext cx="1543050" cy="1533525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581399"/>
            <a:ext cx="154305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97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719</TotalTime>
  <Words>594</Words>
  <Application>Microsoft Office PowerPoint</Application>
  <PresentationFormat>On-screen Show (4:3)</PresentationFormat>
  <Paragraphs>72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B Kourosh</vt:lpstr>
      <vt:lpstr>B Nazanin</vt:lpstr>
      <vt:lpstr>B Titr</vt:lpstr>
      <vt:lpstr>B Zar</vt:lpstr>
      <vt:lpstr>Cambria Math</vt:lpstr>
      <vt:lpstr>Georgia</vt:lpstr>
      <vt:lpstr>Times New Roman</vt:lpstr>
      <vt:lpstr>Wingdings</vt:lpstr>
      <vt:lpstr>Wingdings 2</vt:lpstr>
      <vt:lpstr>Civic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sharjy</dc:creator>
  <cp:lastModifiedBy>Taher b</cp:lastModifiedBy>
  <cp:revision>41</cp:revision>
  <dcterms:created xsi:type="dcterms:W3CDTF">2006-08-16T00:00:00Z</dcterms:created>
  <dcterms:modified xsi:type="dcterms:W3CDTF">2015-02-17T23:04:59Z</dcterms:modified>
</cp:coreProperties>
</file>